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bin" ContentType="application/vnd.openxmlformats-officedocument.oleObject"/>
  <Default Extension="png" ContentType="image/png"/>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2"/>
  </p:notesMasterIdLst>
  <p:sldIdLst>
    <p:sldId id="256" r:id="rId2"/>
    <p:sldId id="257" r:id="rId3"/>
    <p:sldId id="258" r:id="rId4"/>
    <p:sldId id="274" r:id="rId5"/>
    <p:sldId id="259" r:id="rId6"/>
    <p:sldId id="260" r:id="rId7"/>
    <p:sldId id="261" r:id="rId8"/>
    <p:sldId id="262" r:id="rId9"/>
    <p:sldId id="275" r:id="rId10"/>
    <p:sldId id="263" r:id="rId11"/>
  </p:sldIdLst>
  <p:sldSz cx="9144000" cy="5143500" type="screen16x9"/>
  <p:notesSz cx="6735763" cy="9866313"/>
  <p:defaultTextStyle>
    <a:defPPr lvl="0">
      <a:defRPr lang="ru-RU"/>
    </a:defPPr>
    <a:lvl1pPr marL="0" lvl="0" algn="l" defTabSz="685800" rtl="0" eaLnBrk="1" latinLnBrk="0" hangingPunct="1">
      <a:defRPr sz="1400" kern="1200">
        <a:solidFill>
          <a:schemeClr val="tx1"/>
        </a:solidFill>
        <a:latin typeface="+mn-lt"/>
        <a:ea typeface="+mn-ea"/>
        <a:cs typeface="+mn-cs"/>
      </a:defRPr>
    </a:lvl1pPr>
    <a:lvl2pPr marL="342900" lvl="1" algn="l" defTabSz="685800" rtl="0" eaLnBrk="1" latinLnBrk="0" hangingPunct="1">
      <a:defRPr sz="1400" kern="1200">
        <a:solidFill>
          <a:schemeClr val="tx1"/>
        </a:solidFill>
        <a:latin typeface="+mn-lt"/>
        <a:ea typeface="+mn-ea"/>
        <a:cs typeface="+mn-cs"/>
      </a:defRPr>
    </a:lvl2pPr>
    <a:lvl3pPr marL="685800" lvl="2" algn="l" defTabSz="685800" rtl="0" eaLnBrk="1" latinLnBrk="0" hangingPunct="1">
      <a:defRPr sz="1400" kern="1200">
        <a:solidFill>
          <a:schemeClr val="tx1"/>
        </a:solidFill>
        <a:latin typeface="+mn-lt"/>
        <a:ea typeface="+mn-ea"/>
        <a:cs typeface="+mn-cs"/>
      </a:defRPr>
    </a:lvl3pPr>
    <a:lvl4pPr marL="1028700" lvl="3" algn="l" defTabSz="685800" rtl="0" eaLnBrk="1" latinLnBrk="0" hangingPunct="1">
      <a:defRPr sz="1400" kern="1200">
        <a:solidFill>
          <a:schemeClr val="tx1"/>
        </a:solidFill>
        <a:latin typeface="+mn-lt"/>
        <a:ea typeface="+mn-ea"/>
        <a:cs typeface="+mn-cs"/>
      </a:defRPr>
    </a:lvl4pPr>
    <a:lvl5pPr marL="1371600" lvl="4" algn="l" defTabSz="685800" rtl="0" eaLnBrk="1" latinLnBrk="0" hangingPunct="1">
      <a:defRPr sz="1400" kern="1200">
        <a:solidFill>
          <a:schemeClr val="tx1"/>
        </a:solidFill>
        <a:latin typeface="+mn-lt"/>
        <a:ea typeface="+mn-ea"/>
        <a:cs typeface="+mn-cs"/>
      </a:defRPr>
    </a:lvl5pPr>
    <a:lvl6pPr marL="1714500" lvl="5" algn="l" defTabSz="685800" rtl="0" eaLnBrk="1" latinLnBrk="0" hangingPunct="1">
      <a:defRPr sz="1400" kern="1200">
        <a:solidFill>
          <a:schemeClr val="tx1"/>
        </a:solidFill>
        <a:latin typeface="+mn-lt"/>
        <a:ea typeface="+mn-ea"/>
        <a:cs typeface="+mn-cs"/>
      </a:defRPr>
    </a:lvl6pPr>
    <a:lvl7pPr marL="2057400" lvl="6" algn="l" defTabSz="685800" rtl="0" eaLnBrk="1" latinLnBrk="0" hangingPunct="1">
      <a:defRPr sz="1400" kern="1200">
        <a:solidFill>
          <a:schemeClr val="tx1"/>
        </a:solidFill>
        <a:latin typeface="+mn-lt"/>
        <a:ea typeface="+mn-ea"/>
        <a:cs typeface="+mn-cs"/>
      </a:defRPr>
    </a:lvl7pPr>
    <a:lvl8pPr marL="2400300" lvl="7" algn="l" defTabSz="685800" rtl="0" eaLnBrk="1" latinLnBrk="0" hangingPunct="1">
      <a:defRPr sz="1400" kern="1200">
        <a:solidFill>
          <a:schemeClr val="tx1"/>
        </a:solidFill>
        <a:latin typeface="+mn-lt"/>
        <a:ea typeface="+mn-ea"/>
        <a:cs typeface="+mn-cs"/>
      </a:defRPr>
    </a:lvl8pPr>
    <a:lvl9pPr marL="2743200" lvl="8"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pos="793">
          <p15:clr>
            <a:srgbClr val="A4A3A4"/>
          </p15:clr>
        </p15:guide>
        <p15:guide id="2" orient="horz" pos="2686">
          <p15:clr>
            <a:srgbClr val="A4A3A4"/>
          </p15:clr>
        </p15:guide>
        <p15:guide id="3" orient="horz" pos="259">
          <p15:clr>
            <a:srgbClr val="A4A3A4"/>
          </p15:clr>
        </p15:guide>
        <p15:guide id="4" pos="4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5" d="100"/>
          <a:sy n="115" d="100"/>
        </p:scale>
        <p:origin x="-252" y="-102"/>
      </p:cViewPr>
      <p:guideLst>
        <p:guide orient="horz" pos="2686"/>
        <p:guide orient="horz" pos="259"/>
        <p:guide pos="793"/>
        <p:guide pos="431"/>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3316"/>
          </a:xfrm>
          <a:prstGeom prst="rect">
            <a:avLst/>
          </a:prstGeom>
        </p:spPr>
        <p:txBody>
          <a:bodyPr vert="horz" lIns="90334" tIns="45167" rIns="90334" bIns="45167" rtlCol="0"/>
          <a:lstStyle>
            <a:lvl1pPr algn="l">
              <a:defRPr sz="1200"/>
            </a:lvl1pPr>
          </a:lstStyle>
          <a:p>
            <a:endParaRPr lang="ru-RU"/>
          </a:p>
        </p:txBody>
      </p:sp>
      <p:sp>
        <p:nvSpPr>
          <p:cNvPr id="3" name="Дата 2"/>
          <p:cNvSpPr>
            <a:spLocks noGrp="1"/>
          </p:cNvSpPr>
          <p:nvPr>
            <p:ph type="dt" idx="1"/>
          </p:nvPr>
        </p:nvSpPr>
        <p:spPr>
          <a:xfrm>
            <a:off x="3815373" y="0"/>
            <a:ext cx="2918831" cy="493316"/>
          </a:xfrm>
          <a:prstGeom prst="rect">
            <a:avLst/>
          </a:prstGeom>
        </p:spPr>
        <p:txBody>
          <a:bodyPr vert="horz" lIns="90334" tIns="45167" rIns="90334" bIns="45167" rtlCol="0"/>
          <a:lstStyle>
            <a:lvl1pPr algn="r">
              <a:defRPr sz="1200"/>
            </a:lvl1pPr>
          </a:lstStyle>
          <a:p>
            <a:fld id="{9C7A0DF1-3CBA-4C80-86DA-99BC126E4835}" type="datetimeFigureOut">
              <a:rPr lang="ru-RU" smtClean="0"/>
              <a:pPr/>
              <a:t>03.04.2020</a:t>
            </a:fld>
            <a:endParaRPr lang="ru-RU"/>
          </a:p>
        </p:txBody>
      </p:sp>
      <p:sp>
        <p:nvSpPr>
          <p:cNvPr id="4" name="Образ слайда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0334" tIns="45167" rIns="90334" bIns="45167" rtlCol="0" anchor="ctr"/>
          <a:lstStyle/>
          <a:p>
            <a:endParaRPr lang="ru-RU"/>
          </a:p>
        </p:txBody>
      </p:sp>
      <p:sp>
        <p:nvSpPr>
          <p:cNvPr id="5" name="Заметки 4"/>
          <p:cNvSpPr>
            <a:spLocks noGrp="1"/>
          </p:cNvSpPr>
          <p:nvPr>
            <p:ph type="body" sz="quarter" idx="3"/>
          </p:nvPr>
        </p:nvSpPr>
        <p:spPr>
          <a:xfrm>
            <a:off x="673577" y="4686499"/>
            <a:ext cx="5388610" cy="4439841"/>
          </a:xfrm>
          <a:prstGeom prst="rect">
            <a:avLst/>
          </a:prstGeom>
        </p:spPr>
        <p:txBody>
          <a:bodyPr vert="horz" lIns="90334" tIns="45167" rIns="90334" bIns="45167"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371285"/>
            <a:ext cx="2918831" cy="493316"/>
          </a:xfrm>
          <a:prstGeom prst="rect">
            <a:avLst/>
          </a:prstGeom>
        </p:spPr>
        <p:txBody>
          <a:bodyPr vert="horz" lIns="90334" tIns="45167" rIns="90334" bIns="45167" rtlCol="0" anchor="b"/>
          <a:lstStyle>
            <a:lvl1pPr algn="l">
              <a:defRPr sz="1200"/>
            </a:lvl1pPr>
          </a:lstStyle>
          <a:p>
            <a:endParaRPr lang="ru-RU"/>
          </a:p>
        </p:txBody>
      </p:sp>
      <p:sp>
        <p:nvSpPr>
          <p:cNvPr id="7" name="Номер слайда 6"/>
          <p:cNvSpPr>
            <a:spLocks noGrp="1"/>
          </p:cNvSpPr>
          <p:nvPr>
            <p:ph type="sldNum" sz="quarter" idx="5"/>
          </p:nvPr>
        </p:nvSpPr>
        <p:spPr>
          <a:xfrm>
            <a:off x="3815373" y="9371285"/>
            <a:ext cx="2918831" cy="493316"/>
          </a:xfrm>
          <a:prstGeom prst="rect">
            <a:avLst/>
          </a:prstGeom>
        </p:spPr>
        <p:txBody>
          <a:bodyPr vert="horz" lIns="90334" tIns="45167" rIns="90334" bIns="45167" rtlCol="0" anchor="b"/>
          <a:lstStyle>
            <a:lvl1pPr algn="r">
              <a:defRPr sz="1200"/>
            </a:lvl1pPr>
          </a:lstStyle>
          <a:p>
            <a:fld id="{F901B7E3-A14E-4358-97FC-6F12771D96E6}" type="slidenum">
              <a:rPr lang="ru-RU" smtClean="0"/>
              <a:pPr/>
              <a:t>‹#›</a:t>
            </a:fld>
            <a:endParaRPr lang="ru-RU"/>
          </a:p>
        </p:txBody>
      </p:sp>
    </p:spTree>
    <p:extLst>
      <p:ext uri="{BB962C8B-B14F-4D97-AF65-F5344CB8AC3E}">
        <p14:creationId xmlns:p14="http://schemas.microsoft.com/office/powerpoint/2010/main" xmlns="" val="260166313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901B7E3-A14E-4358-97FC-6F12771D96E6}" type="slidenum">
              <a:rPr lang="ru-RU" smtClean="0"/>
              <a:pPr/>
              <a:t>5</a:t>
            </a:fld>
            <a:endParaRPr lang="ru-RU"/>
          </a:p>
        </p:txBody>
      </p:sp>
    </p:spTree>
    <p:extLst>
      <p:ext uri="{BB962C8B-B14F-4D97-AF65-F5344CB8AC3E}">
        <p14:creationId xmlns:p14="http://schemas.microsoft.com/office/powerpoint/2010/main" xmlns="" val="2522573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901B7E3-A14E-4358-97FC-6F12771D96E6}" type="slidenum">
              <a:rPr lang="ru-RU" smtClean="0"/>
              <a:pPr/>
              <a:t>6</a:t>
            </a:fld>
            <a:endParaRPr lang="ru-RU"/>
          </a:p>
        </p:txBody>
      </p:sp>
    </p:spTree>
    <p:extLst>
      <p:ext uri="{BB962C8B-B14F-4D97-AF65-F5344CB8AC3E}">
        <p14:creationId xmlns:p14="http://schemas.microsoft.com/office/powerpoint/2010/main" xmlns="" val="145319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901B7E3-A14E-4358-97FC-6F12771D96E6}" type="slidenum">
              <a:rPr lang="ru-RU" smtClean="0"/>
              <a:pPr/>
              <a:t>7</a:t>
            </a:fld>
            <a:endParaRPr lang="ru-RU"/>
          </a:p>
        </p:txBody>
      </p:sp>
    </p:spTree>
    <p:extLst>
      <p:ext uri="{BB962C8B-B14F-4D97-AF65-F5344CB8AC3E}">
        <p14:creationId xmlns:p14="http://schemas.microsoft.com/office/powerpoint/2010/main" xmlns="" val="188123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901B7E3-A14E-4358-97FC-6F12771D96E6}" type="slidenum">
              <a:rPr lang="ru-RU" smtClean="0"/>
              <a:pPr/>
              <a:t>8</a:t>
            </a:fld>
            <a:endParaRPr lang="ru-RU"/>
          </a:p>
        </p:txBody>
      </p:sp>
    </p:spTree>
    <p:extLst>
      <p:ext uri="{BB962C8B-B14F-4D97-AF65-F5344CB8AC3E}">
        <p14:creationId xmlns:p14="http://schemas.microsoft.com/office/powerpoint/2010/main" xmlns="" val="145319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901B7E3-A14E-4358-97FC-6F12771D96E6}" type="slidenum">
              <a:rPr lang="ru-RU" smtClean="0"/>
              <a:pPr/>
              <a:t>9</a:t>
            </a:fld>
            <a:endParaRPr lang="ru-RU"/>
          </a:p>
        </p:txBody>
      </p:sp>
    </p:spTree>
    <p:extLst>
      <p:ext uri="{BB962C8B-B14F-4D97-AF65-F5344CB8AC3E}">
        <p14:creationId xmlns:p14="http://schemas.microsoft.com/office/powerpoint/2010/main" xmlns="" val="1453192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graphicFrame>
        <p:nvGraphicFramePr>
          <p:cNvPr id="6" name="Объект 5" hidden="1">
            <a:extLst>
              <a:ext uri="{FF2B5EF4-FFF2-40B4-BE49-F238E27FC236}">
                <a16:creationId xmlns:a16="http://schemas.microsoft.com/office/drawing/2014/main" xmlns="" id="{44A48DDA-D48B-EC45-834C-B226F08A46C7}"/>
              </a:ext>
            </a:extLst>
          </p:cNvPr>
          <p:cNvGraphicFramePr>
            <a:graphicFrameLocks noChangeAspect="1"/>
          </p:cNvGraphicFramePr>
          <p:nvPr userDrawn="1">
            <p:extLst>
              <p:ext uri="{D42A27DB-BD31-4B8C-83A1-F6EECF244321}">
                <p14:modId xmlns:p14="http://schemas.microsoft.com/office/powerpoint/2010/main" xmlns="" val="575716014"/>
              </p:ext>
            </p:extLst>
          </p:nvPr>
        </p:nvGraphicFramePr>
        <p:xfrm>
          <a:off x="1588" y="1588"/>
          <a:ext cx="1587" cy="1587"/>
        </p:xfrm>
        <a:graphic>
          <a:graphicData uri="http://schemas.openxmlformats.org/presentationml/2006/ole">
            <p:oleObj spid="_x0000_s58526" name="Слайд think-cell" r:id="rId3" imgW="7761960" imgH="10047960" progId="">
              <p:embed/>
            </p:oleObj>
          </a:graphicData>
        </a:graphic>
      </p:graphicFrame>
      <p:grpSp>
        <p:nvGrpSpPr>
          <p:cNvPr id="8" name="Группа 7">
            <a:extLst>
              <a:ext uri="{FF2B5EF4-FFF2-40B4-BE49-F238E27FC236}">
                <a16:creationId xmlns:a16="http://schemas.microsoft.com/office/drawing/2014/main" xmlns="" id="{E3F162AC-EEAE-F940-9036-6060456D0393}"/>
              </a:ext>
            </a:extLst>
          </p:cNvPr>
          <p:cNvGrpSpPr/>
          <p:nvPr userDrawn="1"/>
        </p:nvGrpSpPr>
        <p:grpSpPr>
          <a:xfrm>
            <a:off x="-67733" y="0"/>
            <a:ext cx="9211733" cy="5143500"/>
            <a:chOff x="-67733" y="0"/>
            <a:chExt cx="12259734" cy="6858000"/>
          </a:xfrm>
        </p:grpSpPr>
        <p:sp>
          <p:nvSpPr>
            <p:cNvPr id="9" name="bk object 16">
              <a:extLst>
                <a:ext uri="{FF2B5EF4-FFF2-40B4-BE49-F238E27FC236}">
                  <a16:creationId xmlns:a16="http://schemas.microsoft.com/office/drawing/2014/main" xmlns="" id="{4052DF83-D460-1241-9F44-6991BFF3C8A5}"/>
                </a:ext>
              </a:extLst>
            </p:cNvPr>
            <p:cNvSpPr/>
            <p:nvPr/>
          </p:nvSpPr>
          <p:spPr>
            <a:xfrm>
              <a:off x="-67733" y="0"/>
              <a:ext cx="12259734" cy="6858000"/>
            </a:xfrm>
            <a:prstGeom prst="rect">
              <a:avLst/>
            </a:prstGeom>
            <a:blipFill>
              <a:blip r:embed="rId4" cstate="print"/>
              <a:stretch>
                <a:fillRect/>
              </a:stretch>
            </a:blipFill>
          </p:spPr>
          <p:txBody>
            <a:bodyPr wrap="square" lIns="0" tIns="0" rIns="0" bIns="0" rtlCol="0"/>
            <a:lstStyle/>
            <a:p>
              <a:endParaRPr/>
            </a:p>
          </p:txBody>
        </p:sp>
        <p:pic>
          <p:nvPicPr>
            <p:cNvPr id="11" name="Picture 2" descr="Background.png">
              <a:extLst>
                <a:ext uri="{FF2B5EF4-FFF2-40B4-BE49-F238E27FC236}">
                  <a16:creationId xmlns:a16="http://schemas.microsoft.com/office/drawing/2014/main" xmlns="" id="{34DEA253-669F-9244-B9E6-706483EFAC3E}"/>
                </a:ext>
              </a:extLst>
            </p:cNvPr>
            <p:cNvPicPr>
              <a:picLocks noChangeAspect="1"/>
            </p:cNvPicPr>
            <p:nvPr/>
          </p:nvPicPr>
          <p:blipFill rotWithShape="1">
            <a:blip r:embed="rId5">
              <a:extLst>
                <a:ext uri="{28A0092B-C50C-407E-A947-70E740481C1C}">
                  <a14:useLocalDpi xmlns:a14="http://schemas.microsoft.com/office/drawing/2010/main" xmlns="" val="0"/>
                </a:ext>
              </a:extLst>
            </a:blip>
            <a:srcRect l="54311"/>
            <a:stretch/>
          </p:blipFill>
          <p:spPr>
            <a:xfrm>
              <a:off x="7932716" y="65619"/>
              <a:ext cx="4137807" cy="6792381"/>
            </a:xfrm>
            <a:prstGeom prst="rect">
              <a:avLst/>
            </a:prstGeom>
          </p:spPr>
        </p:pic>
      </p:grpSp>
      <p:sp>
        <p:nvSpPr>
          <p:cNvPr id="2" name="Заголовок 1"/>
          <p:cNvSpPr>
            <a:spLocks noGrp="1"/>
          </p:cNvSpPr>
          <p:nvPr>
            <p:ph type="ctrTitle"/>
          </p:nvPr>
        </p:nvSpPr>
        <p:spPr>
          <a:xfrm>
            <a:off x="721896" y="1117030"/>
            <a:ext cx="4203030" cy="1288045"/>
          </a:xfrm>
        </p:spPr>
        <p:txBody>
          <a:bodyPr anchor="ctr"/>
          <a:lstStyle>
            <a:lvl1pPr algn="ctr">
              <a:defRPr kumimoji="0" lang="ru-RU" sz="4400" b="1" i="0" u="none" strike="noStrike" kern="0" cap="all" spc="335" normalizeH="0" baseline="0" dirty="0">
                <a:ln>
                  <a:noFill/>
                </a:ln>
                <a:solidFill>
                  <a:srgbClr val="FFFFFF"/>
                </a:solidFill>
                <a:effectLst/>
                <a:uLnTx/>
                <a:uFillTx/>
                <a:latin typeface="Segoe UI"/>
                <a:ea typeface="+mj-ea"/>
                <a:cs typeface="Segoe UI"/>
              </a:defRPr>
            </a:lvl1pPr>
          </a:lstStyle>
          <a:p>
            <a:r>
              <a:rPr lang="ru-RU" dirty="0"/>
              <a:t>Образец заголовка</a:t>
            </a:r>
          </a:p>
        </p:txBody>
      </p:sp>
    </p:spTree>
    <p:extLst>
      <p:ext uri="{BB962C8B-B14F-4D97-AF65-F5344CB8AC3E}">
        <p14:creationId xmlns:p14="http://schemas.microsoft.com/office/powerpoint/2010/main" xmlns="" val="846947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0E3A59C-51EE-A54F-81CB-8CBCC88EB25B}" type="datetime1">
              <a:rPr lang="ru-RU" smtClean="0"/>
              <a:pPr/>
              <a:t>03.04.2020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10" name="Заголовок 1">
            <a:extLst>
              <a:ext uri="{FF2B5EF4-FFF2-40B4-BE49-F238E27FC236}">
                <a16:creationId xmlns:a16="http://schemas.microsoft.com/office/drawing/2014/main" xmlns="" id="{3223A76D-1947-C349-8549-2B993CA027D5}"/>
              </a:ext>
            </a:extLst>
          </p:cNvPr>
          <p:cNvSpPr>
            <a:spLocks noGrp="1"/>
          </p:cNvSpPr>
          <p:nvPr>
            <p:ph type="title"/>
          </p:nvPr>
        </p:nvSpPr>
        <p:spPr>
          <a:xfrm>
            <a:off x="1353312" y="249254"/>
            <a:ext cx="4919472" cy="318549"/>
          </a:xfrm>
          <a:prstGeom prst="rect">
            <a:avLst/>
          </a:prstGeom>
          <a:noFill/>
        </p:spPr>
        <p:txBody>
          <a:bodyPr wrap="square" lIns="0" rIns="0" anchor="t" anchorCtr="0">
            <a:spAutoFit/>
          </a:bodyPr>
          <a:lstStyle>
            <a:lvl1pPr>
              <a:defRPr lang="ru-RU" b="1" i="0" dirty="0">
                <a:solidFill>
                  <a:srgbClr val="EB4B77"/>
                </a:solidFill>
                <a:latin typeface="Segoe UI" panose="020B0502040204020203" pitchFamily="34" charset="0"/>
                <a:ea typeface="Segoe UI" panose="020B0502040204020203" pitchFamily="34" charset="0"/>
                <a:cs typeface="Segoe UI" panose="020B0502040204020203" pitchFamily="34" charset="0"/>
              </a:defRPr>
            </a:lvl1pPr>
          </a:lstStyle>
          <a:p>
            <a:pPr marL="0" lvl="0"/>
            <a:r>
              <a:rPr lang="ru-RU" dirty="0"/>
              <a:t>Образец заголовка</a:t>
            </a:r>
          </a:p>
        </p:txBody>
      </p:sp>
      <p:pic>
        <p:nvPicPr>
          <p:cNvPr id="7" name="Рисунок 6">
            <a:extLst>
              <a:ext uri="{FF2B5EF4-FFF2-40B4-BE49-F238E27FC236}">
                <a16:creationId xmlns:a16="http://schemas.microsoft.com/office/drawing/2014/main" xmlns="" id="{12E4DC82-C698-0F42-961C-104A04995171}"/>
              </a:ext>
            </a:extLst>
          </p:cNvPr>
          <p:cNvPicPr>
            <a:picLocks noChangeAspect="1"/>
          </p:cNvPicPr>
          <p:nvPr userDrawn="1"/>
        </p:nvPicPr>
        <p:blipFill rotWithShape="1">
          <a:blip r:embed="rId2"/>
          <a:srcRect t="22111"/>
          <a:stretch/>
        </p:blipFill>
        <p:spPr>
          <a:xfrm>
            <a:off x="91637" y="102393"/>
            <a:ext cx="1661396" cy="1132284"/>
          </a:xfrm>
          <a:prstGeom prst="rect">
            <a:avLst/>
          </a:prstGeom>
        </p:spPr>
      </p:pic>
      <p:sp>
        <p:nvSpPr>
          <p:cNvPr id="15" name="Номер слайда 2">
            <a:extLst>
              <a:ext uri="{FF2B5EF4-FFF2-40B4-BE49-F238E27FC236}">
                <a16:creationId xmlns:a16="http://schemas.microsoft.com/office/drawing/2014/main" xmlns="" id="{9E576A98-4E17-424E-B5FF-75B8C7F9C607}"/>
              </a:ext>
            </a:extLst>
          </p:cNvPr>
          <p:cNvSpPr>
            <a:spLocks noGrp="1"/>
          </p:cNvSpPr>
          <p:nvPr>
            <p:ph type="sldNum" sz="quarter" idx="4"/>
          </p:nvPr>
        </p:nvSpPr>
        <p:spPr>
          <a:xfrm>
            <a:off x="8715172" y="4767263"/>
            <a:ext cx="405581" cy="273844"/>
          </a:xfrm>
          <a:prstGeom prst="rect">
            <a:avLst/>
          </a:prstGeom>
        </p:spPr>
        <p:txBody>
          <a:bodyPr lIns="68580" tIns="34290" rIns="68580" bIns="34290"/>
          <a:lstStyle>
            <a:lvl1pPr algn="r">
              <a:defRPr sz="1500">
                <a:solidFill>
                  <a:srgbClr val="C5132E"/>
                </a:solidFill>
              </a:defRPr>
            </a:lvl1pPr>
          </a:lstStyle>
          <a:p>
            <a:fld id="{50F14DE7-7E30-4447-9A53-6BC505903302}" type="slidenum">
              <a:rPr lang="ru-RU" smtClean="0"/>
              <a:pPr/>
              <a:t>‹#›</a:t>
            </a:fld>
            <a:endParaRPr lang="ru-RU" dirty="0"/>
          </a:p>
        </p:txBody>
      </p:sp>
    </p:spTree>
    <p:extLst>
      <p:ext uri="{BB962C8B-B14F-4D97-AF65-F5344CB8AC3E}">
        <p14:creationId xmlns:p14="http://schemas.microsoft.com/office/powerpoint/2010/main" xmlns="" val="2055963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3" name="Объект 2"/>
          <p:cNvSpPr>
            <a:spLocks noGrp="1"/>
          </p:cNvSpPr>
          <p:nvPr>
            <p:ph sz="half" idx="1"/>
          </p:nvPr>
        </p:nvSpPr>
        <p:spPr>
          <a:xfrm>
            <a:off x="628650" y="1369218"/>
            <a:ext cx="3886200" cy="3263504"/>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Объект 3"/>
          <p:cNvSpPr>
            <a:spLocks noGrp="1"/>
          </p:cNvSpPr>
          <p:nvPr>
            <p:ph sz="half" idx="2"/>
          </p:nvPr>
        </p:nvSpPr>
        <p:spPr>
          <a:xfrm>
            <a:off x="4629150" y="1369218"/>
            <a:ext cx="3886200" cy="326350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EB910DA-E29C-CB43-9DAD-DDA3F60BD408}" type="datetime1">
              <a:rPr lang="ru-RU" smtClean="0"/>
              <a:pPr/>
              <a:t>03.04.2020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9" name="Номер слайда 2">
            <a:extLst>
              <a:ext uri="{FF2B5EF4-FFF2-40B4-BE49-F238E27FC236}">
                <a16:creationId xmlns:a16="http://schemas.microsoft.com/office/drawing/2014/main" xmlns="" id="{9999D2F0-83B1-894B-9AD6-0E5D793D5E41}"/>
              </a:ext>
            </a:extLst>
          </p:cNvPr>
          <p:cNvSpPr>
            <a:spLocks noGrp="1"/>
          </p:cNvSpPr>
          <p:nvPr>
            <p:ph type="sldNum" sz="quarter" idx="4"/>
          </p:nvPr>
        </p:nvSpPr>
        <p:spPr>
          <a:xfrm>
            <a:off x="8715172" y="4767263"/>
            <a:ext cx="405581" cy="273844"/>
          </a:xfrm>
          <a:prstGeom prst="rect">
            <a:avLst/>
          </a:prstGeom>
        </p:spPr>
        <p:txBody>
          <a:bodyPr/>
          <a:lstStyle>
            <a:lvl1pPr algn="r">
              <a:defRPr sz="1500">
                <a:solidFill>
                  <a:srgbClr val="C5132E"/>
                </a:solidFill>
              </a:defRPr>
            </a:lvl1pPr>
          </a:lstStyle>
          <a:p>
            <a:fld id="{50F14DE7-7E30-4447-9A53-6BC505903302}" type="slidenum">
              <a:rPr lang="ru-RU" smtClean="0"/>
              <a:pPr/>
              <a:t>‹#›</a:t>
            </a:fld>
            <a:endParaRPr lang="ru-RU" dirty="0"/>
          </a:p>
        </p:txBody>
      </p:sp>
      <p:sp>
        <p:nvSpPr>
          <p:cNvPr id="11" name="Заголовок 1">
            <a:extLst>
              <a:ext uri="{FF2B5EF4-FFF2-40B4-BE49-F238E27FC236}">
                <a16:creationId xmlns:a16="http://schemas.microsoft.com/office/drawing/2014/main" xmlns="" id="{93299228-E5EE-6247-8E8B-895FD0C84E7F}"/>
              </a:ext>
            </a:extLst>
          </p:cNvPr>
          <p:cNvSpPr>
            <a:spLocks noGrp="1"/>
          </p:cNvSpPr>
          <p:nvPr>
            <p:ph type="title"/>
          </p:nvPr>
        </p:nvSpPr>
        <p:spPr>
          <a:xfrm>
            <a:off x="2575045" y="529983"/>
            <a:ext cx="3540006" cy="318549"/>
          </a:xfrm>
          <a:prstGeom prst="rect">
            <a:avLst/>
          </a:prstGeom>
          <a:noFill/>
        </p:spPr>
        <p:txBody>
          <a:bodyPr wrap="square" lIns="0" rIns="0" anchor="b" anchorCtr="0">
            <a:spAutoFit/>
          </a:bodyPr>
          <a:lstStyle/>
          <a:p>
            <a:pPr marL="0" lvl="0"/>
            <a:r>
              <a:rPr lang="ru-RU" dirty="0"/>
              <a:t>Образец заголовка</a:t>
            </a:r>
          </a:p>
        </p:txBody>
      </p:sp>
      <p:pic>
        <p:nvPicPr>
          <p:cNvPr id="8" name="Рисунок 7">
            <a:extLst>
              <a:ext uri="{FF2B5EF4-FFF2-40B4-BE49-F238E27FC236}">
                <a16:creationId xmlns:a16="http://schemas.microsoft.com/office/drawing/2014/main" xmlns="" id="{49E0226C-DDF0-2D42-9BF0-759D5B5E53BC}"/>
              </a:ext>
            </a:extLst>
          </p:cNvPr>
          <p:cNvPicPr>
            <a:picLocks noChangeAspect="1"/>
          </p:cNvPicPr>
          <p:nvPr userDrawn="1"/>
        </p:nvPicPr>
        <p:blipFill rotWithShape="1">
          <a:blip r:embed="rId2"/>
          <a:srcRect t="22111"/>
          <a:stretch/>
        </p:blipFill>
        <p:spPr>
          <a:xfrm>
            <a:off x="91636" y="102393"/>
            <a:ext cx="2225953" cy="1517044"/>
          </a:xfrm>
          <a:prstGeom prst="rect">
            <a:avLst/>
          </a:prstGeom>
        </p:spPr>
      </p:pic>
    </p:spTree>
    <p:extLst>
      <p:ext uri="{BB962C8B-B14F-4D97-AF65-F5344CB8AC3E}">
        <p14:creationId xmlns:p14="http://schemas.microsoft.com/office/powerpoint/2010/main" xmlns="" val="321122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7B8990F-0B7F-E443-8BA1-91D11E845BEB}" type="datetime1">
              <a:rPr lang="ru-RU" smtClean="0"/>
              <a:pPr/>
              <a:t>03.04.2020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7" name="Номер слайда 2">
            <a:extLst>
              <a:ext uri="{FF2B5EF4-FFF2-40B4-BE49-F238E27FC236}">
                <a16:creationId xmlns:a16="http://schemas.microsoft.com/office/drawing/2014/main" xmlns="" id="{FEDF7417-3240-3C40-8F0B-49BB267C4915}"/>
              </a:ext>
            </a:extLst>
          </p:cNvPr>
          <p:cNvSpPr>
            <a:spLocks noGrp="1"/>
          </p:cNvSpPr>
          <p:nvPr>
            <p:ph type="sldNum" sz="quarter" idx="4"/>
          </p:nvPr>
        </p:nvSpPr>
        <p:spPr>
          <a:xfrm>
            <a:off x="8715172" y="4767263"/>
            <a:ext cx="405581" cy="273844"/>
          </a:xfrm>
          <a:prstGeom prst="rect">
            <a:avLst/>
          </a:prstGeom>
        </p:spPr>
        <p:txBody>
          <a:bodyPr/>
          <a:lstStyle>
            <a:lvl1pPr algn="r">
              <a:defRPr sz="1500">
                <a:solidFill>
                  <a:srgbClr val="C5132E"/>
                </a:solidFill>
              </a:defRPr>
            </a:lvl1pPr>
          </a:lstStyle>
          <a:p>
            <a:fld id="{50F14DE7-7E30-4447-9A53-6BC505903302}" type="slidenum">
              <a:rPr lang="ru-RU" smtClean="0"/>
              <a:pPr/>
              <a:t>‹#›</a:t>
            </a:fld>
            <a:endParaRPr lang="ru-RU" dirty="0"/>
          </a:p>
        </p:txBody>
      </p:sp>
      <p:sp>
        <p:nvSpPr>
          <p:cNvPr id="9" name="Заголовок 1">
            <a:extLst>
              <a:ext uri="{FF2B5EF4-FFF2-40B4-BE49-F238E27FC236}">
                <a16:creationId xmlns:a16="http://schemas.microsoft.com/office/drawing/2014/main" xmlns="" id="{78E15DC5-EA79-C543-81F0-47808A8C3884}"/>
              </a:ext>
            </a:extLst>
          </p:cNvPr>
          <p:cNvSpPr>
            <a:spLocks noGrp="1"/>
          </p:cNvSpPr>
          <p:nvPr>
            <p:ph type="title"/>
          </p:nvPr>
        </p:nvSpPr>
        <p:spPr>
          <a:xfrm>
            <a:off x="2575045" y="529983"/>
            <a:ext cx="3540006" cy="318549"/>
          </a:xfrm>
          <a:prstGeom prst="rect">
            <a:avLst/>
          </a:prstGeom>
          <a:noFill/>
        </p:spPr>
        <p:txBody>
          <a:bodyPr wrap="square" lIns="0" rIns="0" anchor="b" anchorCtr="0">
            <a:spAutoFit/>
          </a:bodyPr>
          <a:lstStyle/>
          <a:p>
            <a:pPr marL="0" lvl="0"/>
            <a:r>
              <a:rPr lang="ru-RU" dirty="0"/>
              <a:t>Образец заголовка</a:t>
            </a:r>
          </a:p>
        </p:txBody>
      </p:sp>
      <p:pic>
        <p:nvPicPr>
          <p:cNvPr id="6" name="Рисунок 5">
            <a:extLst>
              <a:ext uri="{FF2B5EF4-FFF2-40B4-BE49-F238E27FC236}">
                <a16:creationId xmlns:a16="http://schemas.microsoft.com/office/drawing/2014/main" xmlns="" id="{2B4FCADD-1031-2945-A457-FD92CE4034D8}"/>
              </a:ext>
            </a:extLst>
          </p:cNvPr>
          <p:cNvPicPr>
            <a:picLocks noChangeAspect="1"/>
          </p:cNvPicPr>
          <p:nvPr userDrawn="1"/>
        </p:nvPicPr>
        <p:blipFill rotWithShape="1">
          <a:blip r:embed="rId2"/>
          <a:srcRect t="22111"/>
          <a:stretch/>
        </p:blipFill>
        <p:spPr>
          <a:xfrm>
            <a:off x="91636" y="102393"/>
            <a:ext cx="2225953" cy="1517044"/>
          </a:xfrm>
          <a:prstGeom prst="rect">
            <a:avLst/>
          </a:prstGeom>
        </p:spPr>
      </p:pic>
    </p:spTree>
    <p:extLst>
      <p:ext uri="{BB962C8B-B14F-4D97-AF65-F5344CB8AC3E}">
        <p14:creationId xmlns:p14="http://schemas.microsoft.com/office/powerpoint/2010/main" xmlns="" val="3899084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5" Type="http://schemas.openxmlformats.org/officeDocument/2006/relationships/theme" Target="../theme/theme1.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Объект 8" hidden="1">
            <a:extLst>
              <a:ext uri="{FF2B5EF4-FFF2-40B4-BE49-F238E27FC236}">
                <a16:creationId xmlns:a16="http://schemas.microsoft.com/office/drawing/2014/main" xmlns="" id="{B5D4D4AC-A483-6547-93A7-4180FB2D8EDF}"/>
              </a:ext>
            </a:extLst>
          </p:cNvPr>
          <p:cNvGraphicFramePr>
            <a:graphicFrameLocks noChangeAspect="1"/>
          </p:cNvGraphicFramePr>
          <p:nvPr userDrawn="1">
            <p:extLst>
              <p:ext uri="{D42A27DB-BD31-4B8C-83A1-F6EECF244321}">
                <p14:modId xmlns:p14="http://schemas.microsoft.com/office/powerpoint/2010/main" xmlns="" val="1514232778"/>
              </p:ext>
            </p:extLst>
          </p:nvPr>
        </p:nvGraphicFramePr>
        <p:xfrm>
          <a:off x="1588" y="1588"/>
          <a:ext cx="1587" cy="1587"/>
        </p:xfrm>
        <a:graphic>
          <a:graphicData uri="http://schemas.openxmlformats.org/presentationml/2006/ole">
            <p:oleObj spid="_x0000_s1282" name="Слайд think-cell" r:id="rId8" imgW="7761960" imgH="10047960" progId="">
              <p:embed/>
            </p:oleObj>
          </a:graphicData>
        </a:graphic>
      </p:graphicFrame>
      <p:sp>
        <p:nvSpPr>
          <p:cNvPr id="6" name="Прямоугольник 5" hidden="1">
            <a:extLst>
              <a:ext uri="{FF2B5EF4-FFF2-40B4-BE49-F238E27FC236}">
                <a16:creationId xmlns:a16="http://schemas.microsoft.com/office/drawing/2014/main" xmlns="" id="{07C17877-6A4F-AD4C-928F-EF856A9FFD7C}"/>
              </a:ext>
            </a:extLst>
          </p:cNvPr>
          <p:cNvSpPr/>
          <p:nvPr userDrawn="1">
            <p:custDataLst>
              <p:tags r:id="rId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ru-RU" sz="1800" b="1" i="0" baseline="0" dirty="0">
              <a:latin typeface="Segoe UI" panose="020B0502040204020203" pitchFamily="34" charset="0"/>
              <a:ea typeface="Segoe UI" panose="020B0502040204020203" pitchFamily="34" charset="0"/>
              <a:sym typeface="Segoe UI" panose="020B0502040204020203" pitchFamily="34" charset="0"/>
            </a:endParaRPr>
          </a:p>
        </p:txBody>
      </p:sp>
      <p:sp>
        <p:nvSpPr>
          <p:cNvPr id="2" name="Заголовок 1"/>
          <p:cNvSpPr>
            <a:spLocks noGrp="1"/>
          </p:cNvSpPr>
          <p:nvPr>
            <p:ph type="title"/>
          </p:nvPr>
        </p:nvSpPr>
        <p:spPr>
          <a:xfrm>
            <a:off x="1298448" y="224774"/>
            <a:ext cx="5029199" cy="346249"/>
          </a:xfrm>
          <a:prstGeom prst="rect">
            <a:avLst/>
          </a:prstGeom>
          <a:noFill/>
        </p:spPr>
        <p:txBody>
          <a:bodyPr wrap="square" lIns="0" tIns="34290" rIns="0" bIns="34290" anchor="b" anchorCtr="0">
            <a:spAutoFit/>
          </a:bodyPr>
          <a:lstStyle/>
          <a:p>
            <a:pPr marL="0" lvl="0"/>
            <a:r>
              <a:rPr lang="ru-RU" dirty="0"/>
              <a:t>Образец заголовка</a:t>
            </a:r>
          </a:p>
        </p:txBody>
      </p:sp>
      <p:sp>
        <p:nvSpPr>
          <p:cNvPr id="3" name="Текст 2"/>
          <p:cNvSpPr>
            <a:spLocks noGrp="1"/>
          </p:cNvSpPr>
          <p:nvPr>
            <p:ph type="body" idx="1"/>
          </p:nvPr>
        </p:nvSpPr>
        <p:spPr>
          <a:xfrm>
            <a:off x="628650" y="1369218"/>
            <a:ext cx="7886700" cy="3263504"/>
          </a:xfrm>
          <a:prstGeom prst="rect">
            <a:avLst/>
          </a:prstGeom>
        </p:spPr>
        <p:txBody>
          <a:bodyPr vert="horz" lIns="68580" tIns="34290" rIns="68580" bIns="3429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A87DB026-BC01-894B-B5E1-E49353B23816}" type="datetime1">
              <a:rPr lang="ru-RU" smtClean="0"/>
              <a:pPr/>
              <a:t>03.04.2020</a:t>
            </a:fld>
            <a:endParaRPr lang="ru-RU"/>
          </a:p>
        </p:txBody>
      </p:sp>
      <p:sp>
        <p:nvSpPr>
          <p:cNvPr id="5" name="Нижний колонтитул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ru-RU"/>
          </a:p>
        </p:txBody>
      </p:sp>
      <p:sp>
        <p:nvSpPr>
          <p:cNvPr id="12" name="Номер слайда 2">
            <a:extLst>
              <a:ext uri="{FF2B5EF4-FFF2-40B4-BE49-F238E27FC236}">
                <a16:creationId xmlns:a16="http://schemas.microsoft.com/office/drawing/2014/main" xmlns="" id="{893D1DDF-97A8-F34F-A389-AE54D650FE6A}"/>
              </a:ext>
            </a:extLst>
          </p:cNvPr>
          <p:cNvSpPr>
            <a:spLocks noGrp="1"/>
          </p:cNvSpPr>
          <p:nvPr>
            <p:ph type="sldNum" sz="quarter" idx="4"/>
          </p:nvPr>
        </p:nvSpPr>
        <p:spPr>
          <a:xfrm>
            <a:off x="8715172" y="4767263"/>
            <a:ext cx="405581" cy="273844"/>
          </a:xfrm>
          <a:prstGeom prst="rect">
            <a:avLst/>
          </a:prstGeom>
        </p:spPr>
        <p:txBody>
          <a:bodyPr lIns="68580" tIns="34290" rIns="68580" bIns="34290"/>
          <a:lstStyle>
            <a:lvl1pPr algn="r">
              <a:defRPr sz="1500">
                <a:solidFill>
                  <a:srgbClr val="C5132E"/>
                </a:solidFill>
              </a:defRPr>
            </a:lvl1pPr>
          </a:lstStyle>
          <a:p>
            <a:fld id="{50F14DE7-7E30-4447-9A53-6BC505903302}" type="slidenum">
              <a:rPr lang="ru-RU" smtClean="0"/>
              <a:pPr/>
              <a:t>‹#›</a:t>
            </a:fld>
            <a:endParaRPr lang="ru-RU" dirty="0"/>
          </a:p>
        </p:txBody>
      </p:sp>
      <p:pic>
        <p:nvPicPr>
          <p:cNvPr id="15" name="Рисунок 14">
            <a:extLst>
              <a:ext uri="{FF2B5EF4-FFF2-40B4-BE49-F238E27FC236}">
                <a16:creationId xmlns:a16="http://schemas.microsoft.com/office/drawing/2014/main" xmlns="" id="{84DAAD4F-961C-D449-BDDA-5380B605E695}"/>
              </a:ext>
            </a:extLst>
          </p:cNvPr>
          <p:cNvPicPr>
            <a:picLocks noChangeAspect="1"/>
          </p:cNvPicPr>
          <p:nvPr userDrawn="1"/>
        </p:nvPicPr>
        <p:blipFill rotWithShape="1">
          <a:blip r:embed="rId9"/>
          <a:srcRect t="22111"/>
          <a:stretch/>
        </p:blipFill>
        <p:spPr>
          <a:xfrm>
            <a:off x="91637" y="102393"/>
            <a:ext cx="1661396" cy="1132284"/>
          </a:xfrm>
          <a:prstGeom prst="rect">
            <a:avLst/>
          </a:prstGeom>
        </p:spPr>
      </p:pic>
      <p:pic>
        <p:nvPicPr>
          <p:cNvPr id="10" name="Рисунок 9">
            <a:extLst>
              <a:ext uri="{FF2B5EF4-FFF2-40B4-BE49-F238E27FC236}">
                <a16:creationId xmlns:a16="http://schemas.microsoft.com/office/drawing/2014/main" xmlns="" id="{08043A0D-CFF1-3C45-96F0-CF677E5F18CC}"/>
              </a:ext>
            </a:extLst>
          </p:cNvPr>
          <p:cNvPicPr>
            <a:picLocks noChangeAspect="1"/>
          </p:cNvPicPr>
          <p:nvPr userDrawn="1"/>
        </p:nvPicPr>
        <p:blipFill>
          <a:blip r:embed="rId10" cstate="print">
            <a:extLst>
              <a:ext uri="{28A0092B-C50C-407E-A947-70E740481C1C}">
                <a14:useLocalDpi xmlns:a14="http://schemas.microsoft.com/office/drawing/2010/main" xmlns="" val="0"/>
              </a:ext>
            </a:extLst>
          </a:blip>
          <a:stretch>
            <a:fillRect/>
          </a:stretch>
        </p:blipFill>
        <p:spPr>
          <a:xfrm>
            <a:off x="6342962" y="102393"/>
            <a:ext cx="2777791" cy="346249"/>
          </a:xfrm>
          <a:prstGeom prst="rect">
            <a:avLst/>
          </a:prstGeom>
        </p:spPr>
      </p:pic>
    </p:spTree>
    <p:extLst>
      <p:ext uri="{BB962C8B-B14F-4D97-AF65-F5344CB8AC3E}">
        <p14:creationId xmlns:p14="http://schemas.microsoft.com/office/powerpoint/2010/main" xmlns="" val="3336362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ftr="0" dt="0"/>
  <p:txStyles>
    <p:titleStyle>
      <a:lvl1pPr algn="ctr" defTabSz="685800" rtl="0" eaLnBrk="1" latinLnBrk="0" hangingPunct="1">
        <a:lnSpc>
          <a:spcPct val="100000"/>
        </a:lnSpc>
        <a:spcBef>
          <a:spcPct val="0"/>
        </a:spcBef>
        <a:buNone/>
        <a:defRPr lang="ru-RU" sz="1800" b="1" i="0" kern="1200" cap="all" baseline="0" dirty="0">
          <a:solidFill>
            <a:srgbClr val="EB4B77"/>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ru-RU"/>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vmlDrawing" Target="../drawings/vmlDrawing7.vml"/><Relationship Id="rId5" Type="http://schemas.openxmlformats.org/officeDocument/2006/relationships/oleObject" Target="../embeddings/oleObject7.bin"/><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vmlDrawing" Target="../drawings/vmlDrawing8.vml"/><Relationship Id="rId5" Type="http://schemas.openxmlformats.org/officeDocument/2006/relationships/oleObject" Target="../embeddings/oleObject8.bin"/><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vmlDrawing" Target="../drawings/vmlDrawing9.vml"/><Relationship Id="rId5" Type="http://schemas.openxmlformats.org/officeDocument/2006/relationships/oleObject" Target="../embeddings/oleObject9.bin"/><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vmlDrawing" Target="../drawings/vmlDrawing10.vml"/><Relationship Id="rId5" Type="http://schemas.openxmlformats.org/officeDocument/2006/relationships/oleObject" Target="../embeddings/oleObject10.bin"/><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vmlDrawing" Target="../drawings/vmlDrawing11.vml"/><Relationship Id="rId5" Type="http://schemas.openxmlformats.org/officeDocument/2006/relationships/oleObject" Target="../embeddings/oleObject11.bin"/><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Объект 27" hidden="1">
            <a:extLst>
              <a:ext uri="{FF2B5EF4-FFF2-40B4-BE49-F238E27FC236}">
                <a16:creationId xmlns:a16="http://schemas.microsoft.com/office/drawing/2014/main" xmlns="" id="{9F5D807D-2C08-A84A-A8B8-40772FFAADF7}"/>
              </a:ext>
            </a:extLst>
          </p:cNvPr>
          <p:cNvGraphicFramePr>
            <a:graphicFrameLocks noChangeAspect="1"/>
          </p:cNvGraphicFramePr>
          <p:nvPr>
            <p:extLst>
              <p:ext uri="{D42A27DB-BD31-4B8C-83A1-F6EECF244321}">
                <p14:modId xmlns:p14="http://schemas.microsoft.com/office/powerpoint/2010/main" xmlns="" val="896484412"/>
              </p:ext>
            </p:extLst>
          </p:nvPr>
        </p:nvGraphicFramePr>
        <p:xfrm>
          <a:off x="1588" y="1588"/>
          <a:ext cx="1587" cy="1587"/>
        </p:xfrm>
        <a:graphic>
          <a:graphicData uri="http://schemas.openxmlformats.org/presentationml/2006/ole">
            <p:oleObj spid="_x0000_s129053" name="Слайд think-cell" r:id="rId3" imgW="7761960" imgH="10047960" progId="">
              <p:embed/>
            </p:oleObj>
          </a:graphicData>
        </a:graphic>
      </p:graphicFrame>
      <p:sp>
        <p:nvSpPr>
          <p:cNvPr id="25" name="object 2">
            <a:extLst>
              <a:ext uri="{FF2B5EF4-FFF2-40B4-BE49-F238E27FC236}">
                <a16:creationId xmlns:a16="http://schemas.microsoft.com/office/drawing/2014/main" xmlns="" id="{7EF18E27-3071-4447-8A75-4312502DE3D2}"/>
              </a:ext>
            </a:extLst>
          </p:cNvPr>
          <p:cNvSpPr txBox="1">
            <a:spLocks/>
          </p:cNvSpPr>
          <p:nvPr/>
        </p:nvSpPr>
        <p:spPr>
          <a:xfrm>
            <a:off x="250825" y="1717577"/>
            <a:ext cx="5313952" cy="1224053"/>
          </a:xfrm>
          <a:prstGeom prst="rect">
            <a:avLst/>
          </a:prstGeom>
          <a:noFill/>
        </p:spPr>
        <p:txBody>
          <a:bodyPr vert="horz" wrap="square" lIns="0" tIns="297815" rIns="0" bIns="0" rtlCol="0" anchor="ctr" anchorCtr="0">
            <a:spAutoFit/>
          </a:bodyPr>
          <a:lstStyle>
            <a:lvl1pPr algn="ctr" defTabSz="685800" rtl="0" eaLnBrk="1" latinLnBrk="0" hangingPunct="1">
              <a:lnSpc>
                <a:spcPct val="100000"/>
              </a:lnSpc>
              <a:spcBef>
                <a:spcPct val="0"/>
              </a:spcBef>
              <a:buNone/>
              <a:defRPr kumimoji="0" lang="ru-RU" sz="4400" b="1" i="0" u="none" strike="noStrike" kern="0" cap="all" spc="335" normalizeH="0" baseline="0" dirty="0">
                <a:ln>
                  <a:noFill/>
                </a:ln>
                <a:solidFill>
                  <a:srgbClr val="FFFFFF"/>
                </a:solidFill>
                <a:effectLst/>
                <a:uLnTx/>
                <a:uFillTx/>
                <a:latin typeface="Segoe UI"/>
                <a:ea typeface="+mj-ea"/>
                <a:cs typeface="Segoe UI"/>
              </a:defRPr>
            </a:lvl1pPr>
          </a:lstStyle>
          <a:p>
            <a:pPr marL="12700" algn="l">
              <a:spcBef>
                <a:spcPts val="2345"/>
              </a:spcBef>
            </a:pPr>
            <a:r>
              <a:rPr lang="ru-RU" sz="2000" spc="0" dirty="0"/>
              <a:t>о применении указа президента </a:t>
            </a:r>
            <a:r>
              <a:rPr lang="ru-RU" sz="2000" spc="0" dirty="0" err="1"/>
              <a:t>рф</a:t>
            </a:r>
            <a:r>
              <a:rPr lang="ru-RU" sz="2000" spc="0" dirty="0"/>
              <a:t> </a:t>
            </a:r>
            <a:r>
              <a:rPr lang="ru-RU" sz="2000" spc="0" dirty="0" smtClean="0"/>
              <a:t>об </a:t>
            </a:r>
            <a:r>
              <a:rPr lang="ru-RU" sz="2000" spc="0" dirty="0"/>
              <a:t>объявлении в российской </a:t>
            </a:r>
            <a:r>
              <a:rPr lang="ru-RU" sz="2000" spc="0" dirty="0" smtClean="0"/>
              <a:t>федерации нерабочих </a:t>
            </a:r>
            <a:r>
              <a:rPr lang="ru-RU" sz="2000" spc="0" dirty="0"/>
              <a:t>дней</a:t>
            </a:r>
          </a:p>
        </p:txBody>
      </p:sp>
      <p:pic>
        <p:nvPicPr>
          <p:cNvPr id="3" name="Рисунок 2">
            <a:extLst>
              <a:ext uri="{FF2B5EF4-FFF2-40B4-BE49-F238E27FC236}">
                <a16:creationId xmlns:a16="http://schemas.microsoft.com/office/drawing/2014/main" xmlns="" id="{2397B09C-8AB6-E143-A711-FCFA3C69F52A}"/>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b="200"/>
          <a:stretch/>
        </p:blipFill>
        <p:spPr>
          <a:xfrm>
            <a:off x="250825" y="3927855"/>
            <a:ext cx="2252312" cy="1009270"/>
          </a:xfrm>
          <a:prstGeom prst="rect">
            <a:avLst/>
          </a:prstGeom>
        </p:spPr>
      </p:pic>
    </p:spTree>
    <p:extLst>
      <p:ext uri="{BB962C8B-B14F-4D97-AF65-F5344CB8AC3E}">
        <p14:creationId xmlns:p14="http://schemas.microsoft.com/office/powerpoint/2010/main" xmlns="" val="5504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a:extLst>
              <a:ext uri="{FF2B5EF4-FFF2-40B4-BE49-F238E27FC236}">
                <a16:creationId xmlns:a16="http://schemas.microsoft.com/office/drawing/2014/main" xmlns="" id="{757ACD3F-BFF2-5141-9126-41B091FA3873}"/>
              </a:ext>
            </a:extLst>
          </p:cNvPr>
          <p:cNvGraphicFramePr>
            <a:graphicFrameLocks noChangeAspect="1"/>
          </p:cNvGraphicFramePr>
          <p:nvPr>
            <p:extLst>
              <p:ext uri="{D42A27DB-BD31-4B8C-83A1-F6EECF244321}">
                <p14:modId xmlns:p14="http://schemas.microsoft.com/office/powerpoint/2010/main" xmlns="" val="2908254589"/>
              </p:ext>
            </p:extLst>
          </p:nvPr>
        </p:nvGraphicFramePr>
        <p:xfrm>
          <a:off x="1588" y="1588"/>
          <a:ext cx="1587" cy="1587"/>
        </p:xfrm>
        <a:graphic>
          <a:graphicData uri="http://schemas.openxmlformats.org/presentationml/2006/ole">
            <p:oleObj spid="_x0000_s142357" name="Слайд think-cell" r:id="rId4" imgW="7761960" imgH="10047960" progId="">
              <p:embed/>
            </p:oleObj>
          </a:graphicData>
        </a:graphic>
      </p:graphicFrame>
      <p:sp>
        <p:nvSpPr>
          <p:cNvPr id="5" name="Прямоугольник 4" hidden="1">
            <a:extLst>
              <a:ext uri="{FF2B5EF4-FFF2-40B4-BE49-F238E27FC236}">
                <a16:creationId xmlns:a16="http://schemas.microsoft.com/office/drawing/2014/main" xmlns="" id="{B3E31D16-1A68-874E-8131-E982CA4D3C7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u-RU" sz="1800" b="1" dirty="0">
              <a:latin typeface="Segoe UI" panose="020B0502040204020203" pitchFamily="34" charset="0"/>
              <a:ea typeface="Segoe UI" panose="020B0502040204020203" pitchFamily="34" charset="0"/>
              <a:sym typeface="Segoe UI" panose="020B0502040204020203" pitchFamily="34" charset="0"/>
            </a:endParaRPr>
          </a:p>
        </p:txBody>
      </p:sp>
      <p:sp>
        <p:nvSpPr>
          <p:cNvPr id="3" name="Заголовок 2"/>
          <p:cNvSpPr>
            <a:spLocks noGrp="1"/>
          </p:cNvSpPr>
          <p:nvPr>
            <p:ph type="title"/>
          </p:nvPr>
        </p:nvSpPr>
        <p:spPr>
          <a:xfrm>
            <a:off x="1258888" y="411163"/>
            <a:ext cx="5002321" cy="623248"/>
          </a:xfrm>
        </p:spPr>
        <p:txBody>
          <a:bodyPr/>
          <a:lstStyle/>
          <a:p>
            <a:pPr algn="l"/>
            <a:r>
              <a:rPr lang="ru-RU" dirty="0"/>
              <a:t>Что </a:t>
            </a:r>
            <a:r>
              <a:rPr lang="ru-RU" dirty="0" smtClean="0"/>
              <a:t>делать, </a:t>
            </a:r>
            <a:r>
              <a:rPr lang="ru-RU" dirty="0"/>
              <a:t>если организация сомневается</a:t>
            </a:r>
          </a:p>
        </p:txBody>
      </p:sp>
      <p:sp>
        <p:nvSpPr>
          <p:cNvPr id="4" name="Номер слайда 3"/>
          <p:cNvSpPr>
            <a:spLocks noGrp="1"/>
          </p:cNvSpPr>
          <p:nvPr>
            <p:ph type="sldNum" sz="quarter" idx="4"/>
          </p:nvPr>
        </p:nvSpPr>
        <p:spPr/>
        <p:txBody>
          <a:bodyPr/>
          <a:lstStyle/>
          <a:p>
            <a:fld id="{50F14DE7-7E30-4447-9A53-6BC505903302}" type="slidenum">
              <a:rPr lang="ru-RU" smtClean="0"/>
              <a:pPr/>
              <a:t>10</a:t>
            </a:fld>
            <a:endParaRPr lang="ru-RU" dirty="0"/>
          </a:p>
        </p:txBody>
      </p:sp>
      <p:sp>
        <p:nvSpPr>
          <p:cNvPr id="9" name="TextBox 8">
            <a:extLst>
              <a:ext uri="{FF2B5EF4-FFF2-40B4-BE49-F238E27FC236}">
                <a16:creationId xmlns:a16="http://schemas.microsoft.com/office/drawing/2014/main" xmlns="" id="{B816ACF9-2EE2-2D43-83CD-0190EEDADDEB}"/>
              </a:ext>
            </a:extLst>
          </p:cNvPr>
          <p:cNvSpPr txBox="1"/>
          <p:nvPr/>
        </p:nvSpPr>
        <p:spPr>
          <a:xfrm>
            <a:off x="825323" y="1400500"/>
            <a:ext cx="8145058" cy="3170099"/>
          </a:xfrm>
          <a:prstGeom prst="rect">
            <a:avLst/>
          </a:prstGeom>
          <a:noFill/>
        </p:spPr>
        <p:txBody>
          <a:bodyPr wrap="square" lIns="0" tIns="0" rIns="0" bIns="0" rtlCol="0">
            <a:spAutoFit/>
          </a:bodyPr>
          <a:lstStyle/>
          <a:p>
            <a:pPr marL="285750" indent="-285750">
              <a:spcAft>
                <a:spcPts val="300"/>
              </a:spcAft>
              <a:buClr>
                <a:srgbClr val="C00000"/>
              </a:buClr>
              <a:buFont typeface="Arial" panose="020B0604020202020204" pitchFamily="34" charset="0"/>
              <a:buChar char="•"/>
            </a:pPr>
            <a:r>
              <a:rPr lang="ru-RU" dirty="0"/>
              <a:t>Если организация осуществляет работу вахтовым методом и не входит в исключения – вопрос работать или не работать решается по соглашению между работодателем и работником</a:t>
            </a:r>
          </a:p>
          <a:p>
            <a:pPr marL="285750" indent="-285750">
              <a:spcAft>
                <a:spcPts val="300"/>
              </a:spcAft>
              <a:buClr>
                <a:srgbClr val="C00000"/>
              </a:buClr>
              <a:buFont typeface="Arial" panose="020B0604020202020204" pitchFamily="34" charset="0"/>
              <a:buChar char="•"/>
            </a:pPr>
            <a:r>
              <a:rPr lang="ru-RU" b="1" dirty="0">
                <a:solidFill>
                  <a:srgbClr val="C00000"/>
                </a:solidFill>
              </a:rPr>
              <a:t>Если Вы сомневаетесь, относитесь ли к предприятиям – исключениям, осуществляющим непрерывный производственный цикл, рекомендуем:</a:t>
            </a:r>
            <a:endParaRPr lang="ru-RU" dirty="0"/>
          </a:p>
          <a:p>
            <a:pPr marL="628650" lvl="1" indent="-285750">
              <a:spcAft>
                <a:spcPts val="300"/>
              </a:spcAft>
              <a:buFont typeface="Arial" panose="020B0604020202020204" pitchFamily="34" charset="0"/>
              <a:buChar char="•"/>
            </a:pPr>
            <a:r>
              <a:rPr lang="ru-RU" dirty="0"/>
              <a:t>Принять локальный акт по организации, определив участки работ, </a:t>
            </a:r>
            <a:r>
              <a:rPr lang="ru-RU" dirty="0" smtClean="0"/>
              <a:t>требующие </a:t>
            </a:r>
            <a:r>
              <a:rPr lang="ru-RU" dirty="0"/>
              <a:t>непрерывного </a:t>
            </a:r>
            <a:r>
              <a:rPr lang="ru-RU" dirty="0" smtClean="0"/>
              <a:t>процесса</a:t>
            </a:r>
            <a:endParaRPr lang="ru-RU" dirty="0"/>
          </a:p>
          <a:p>
            <a:pPr marL="628650" lvl="1" indent="-285750">
              <a:spcAft>
                <a:spcPts val="300"/>
              </a:spcAft>
              <a:buFont typeface="Arial" panose="020B0604020202020204" pitchFamily="34" charset="0"/>
              <a:buChar char="•"/>
            </a:pPr>
            <a:r>
              <a:rPr lang="ru-RU" dirty="0"/>
              <a:t>Определить перечень должностей сотрудников, необходимых для реализации этого процесса.</a:t>
            </a:r>
          </a:p>
          <a:p>
            <a:endParaRPr lang="ru-RU" dirty="0"/>
          </a:p>
          <a:p>
            <a:r>
              <a:rPr lang="ru-RU" b="1" dirty="0"/>
              <a:t>Тогда предприятие сможет работать в режиме рабочей недели.</a:t>
            </a:r>
          </a:p>
          <a:p>
            <a:endParaRPr lang="ru-RU" dirty="0"/>
          </a:p>
          <a:p>
            <a:r>
              <a:rPr lang="ru-RU" b="1" i="1" dirty="0">
                <a:solidFill>
                  <a:srgbClr val="C00000"/>
                </a:solidFill>
              </a:rPr>
              <a:t>Обращаем внимание! </a:t>
            </a:r>
          </a:p>
          <a:p>
            <a:endParaRPr lang="ru-RU" dirty="0"/>
          </a:p>
          <a:p>
            <a:r>
              <a:rPr lang="ru-RU" dirty="0"/>
              <a:t>Нерабочий день не относится к выходным и праздничным дням, </a:t>
            </a:r>
            <a:r>
              <a:rPr lang="ru-RU" b="1" dirty="0"/>
              <a:t>оплата за работу в такой день </a:t>
            </a:r>
            <a:r>
              <a:rPr lang="ru-RU" b="1" dirty="0" smtClean="0"/>
              <a:t/>
            </a:r>
            <a:br>
              <a:rPr lang="ru-RU" b="1" dirty="0" smtClean="0"/>
            </a:br>
            <a:r>
              <a:rPr lang="ru-RU" b="1" dirty="0" smtClean="0"/>
              <a:t>НЕ </a:t>
            </a:r>
            <a:r>
              <a:rPr lang="ru-RU" b="1" dirty="0"/>
              <a:t>оплачивается в двойном размере.</a:t>
            </a:r>
          </a:p>
        </p:txBody>
      </p:sp>
      <p:sp>
        <p:nvSpPr>
          <p:cNvPr id="7" name="Овал 6">
            <a:extLst>
              <a:ext uri="{FF2B5EF4-FFF2-40B4-BE49-F238E27FC236}">
                <a16:creationId xmlns:a16="http://schemas.microsoft.com/office/drawing/2014/main" xmlns="" id="{A83E5DD0-64D5-1047-869D-B1ECE409EAF9}"/>
              </a:ext>
            </a:extLst>
          </p:cNvPr>
          <p:cNvSpPr/>
          <p:nvPr/>
        </p:nvSpPr>
        <p:spPr>
          <a:xfrm>
            <a:off x="1100762" y="2335201"/>
            <a:ext cx="216000" cy="21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b="1" dirty="0"/>
              <a:t>1</a:t>
            </a:r>
          </a:p>
        </p:txBody>
      </p:sp>
      <p:sp>
        <p:nvSpPr>
          <p:cNvPr id="8" name="Овал 7">
            <a:extLst>
              <a:ext uri="{FF2B5EF4-FFF2-40B4-BE49-F238E27FC236}">
                <a16:creationId xmlns:a16="http://schemas.microsoft.com/office/drawing/2014/main" xmlns="" id="{2EA9408C-345B-B342-B8C6-B2195E217AE3}"/>
              </a:ext>
            </a:extLst>
          </p:cNvPr>
          <p:cNvSpPr/>
          <p:nvPr/>
        </p:nvSpPr>
        <p:spPr>
          <a:xfrm>
            <a:off x="1100762" y="2788799"/>
            <a:ext cx="216000" cy="21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b="1" dirty="0"/>
              <a:t>2</a:t>
            </a:r>
          </a:p>
        </p:txBody>
      </p:sp>
    </p:spTree>
    <p:extLst>
      <p:ext uri="{BB962C8B-B14F-4D97-AF65-F5344CB8AC3E}">
        <p14:creationId xmlns:p14="http://schemas.microsoft.com/office/powerpoint/2010/main" xmlns="" val="3869839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hidden="1">
            <a:extLst>
              <a:ext uri="{FF2B5EF4-FFF2-40B4-BE49-F238E27FC236}">
                <a16:creationId xmlns:a16="http://schemas.microsoft.com/office/drawing/2014/main" xmlns="" id="{B5DE8406-B978-3F4F-AC3A-5D51FD651433}"/>
              </a:ext>
            </a:extLst>
          </p:cNvPr>
          <p:cNvGraphicFramePr>
            <a:graphicFrameLocks noChangeAspect="1"/>
          </p:cNvGraphicFramePr>
          <p:nvPr>
            <p:extLst>
              <p:ext uri="{D42A27DB-BD31-4B8C-83A1-F6EECF244321}">
                <p14:modId xmlns:p14="http://schemas.microsoft.com/office/powerpoint/2010/main" xmlns="" val="602717971"/>
              </p:ext>
            </p:extLst>
          </p:nvPr>
        </p:nvGraphicFramePr>
        <p:xfrm>
          <a:off x="1588" y="1588"/>
          <a:ext cx="1587" cy="1587"/>
        </p:xfrm>
        <a:graphic>
          <a:graphicData uri="http://schemas.openxmlformats.org/presentationml/2006/ole">
            <p:oleObj spid="_x0000_s130077" name="Слайд think-cell" r:id="rId4" imgW="7761960" imgH="10047960" progId="">
              <p:embed/>
            </p:oleObj>
          </a:graphicData>
        </a:graphic>
      </p:graphicFrame>
      <p:sp>
        <p:nvSpPr>
          <p:cNvPr id="6" name="Прямоугольник 5" hidden="1">
            <a:extLst>
              <a:ext uri="{FF2B5EF4-FFF2-40B4-BE49-F238E27FC236}">
                <a16:creationId xmlns:a16="http://schemas.microsoft.com/office/drawing/2014/main" xmlns="" id="{F7280402-FC96-AB42-92D7-D49175A7BF0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u-RU" sz="1800" b="1" dirty="0">
              <a:latin typeface="Segoe UI" panose="020B0502040204020203" pitchFamily="34" charset="0"/>
              <a:ea typeface="Segoe UI" panose="020B0502040204020203" pitchFamily="34" charset="0"/>
              <a:sym typeface="Segoe UI" panose="020B0502040204020203" pitchFamily="34" charset="0"/>
            </a:endParaRPr>
          </a:p>
        </p:txBody>
      </p:sp>
      <p:sp>
        <p:nvSpPr>
          <p:cNvPr id="3" name="Заголовок 2">
            <a:extLst>
              <a:ext uri="{FF2B5EF4-FFF2-40B4-BE49-F238E27FC236}">
                <a16:creationId xmlns:a16="http://schemas.microsoft.com/office/drawing/2014/main" xmlns="" id="{AB39CF97-EF2C-D74A-A370-08B6C3D8BBBC}"/>
              </a:ext>
            </a:extLst>
          </p:cNvPr>
          <p:cNvSpPr>
            <a:spLocks noGrp="1"/>
          </p:cNvSpPr>
          <p:nvPr>
            <p:ph type="title"/>
          </p:nvPr>
        </p:nvSpPr>
        <p:spPr>
          <a:xfrm>
            <a:off x="1164132" y="411163"/>
            <a:ext cx="4919472" cy="346249"/>
          </a:xfrm>
        </p:spPr>
        <p:txBody>
          <a:bodyPr/>
          <a:lstStyle/>
          <a:p>
            <a:r>
              <a:rPr lang="ru-RU" dirty="0"/>
              <a:t>Об объявлении в РФ выходных дней</a:t>
            </a:r>
          </a:p>
        </p:txBody>
      </p:sp>
      <p:sp>
        <p:nvSpPr>
          <p:cNvPr id="4" name="Номер слайда 3">
            <a:extLst>
              <a:ext uri="{FF2B5EF4-FFF2-40B4-BE49-F238E27FC236}">
                <a16:creationId xmlns:a16="http://schemas.microsoft.com/office/drawing/2014/main" xmlns="" id="{B8EAE758-1D05-A542-BE3B-3D70A11E3334}"/>
              </a:ext>
            </a:extLst>
          </p:cNvPr>
          <p:cNvSpPr>
            <a:spLocks noGrp="1"/>
          </p:cNvSpPr>
          <p:nvPr>
            <p:ph type="sldNum" sz="quarter" idx="4"/>
          </p:nvPr>
        </p:nvSpPr>
        <p:spPr/>
        <p:txBody>
          <a:bodyPr/>
          <a:lstStyle/>
          <a:p>
            <a:fld id="{50F14DE7-7E30-4447-9A53-6BC505903302}" type="slidenum">
              <a:rPr lang="ru-RU" smtClean="0"/>
              <a:pPr/>
              <a:t>2</a:t>
            </a:fld>
            <a:endParaRPr lang="ru-RU" dirty="0"/>
          </a:p>
        </p:txBody>
      </p:sp>
      <p:sp>
        <p:nvSpPr>
          <p:cNvPr id="5" name="TextBox 4">
            <a:extLst>
              <a:ext uri="{FF2B5EF4-FFF2-40B4-BE49-F238E27FC236}">
                <a16:creationId xmlns:a16="http://schemas.microsoft.com/office/drawing/2014/main" xmlns="" id="{331EA7EC-4278-7549-A637-F1ABB1DB232C}"/>
              </a:ext>
            </a:extLst>
          </p:cNvPr>
          <p:cNvSpPr txBox="1"/>
          <p:nvPr/>
        </p:nvSpPr>
        <p:spPr>
          <a:xfrm>
            <a:off x="882819" y="985763"/>
            <a:ext cx="7766810" cy="3816429"/>
          </a:xfrm>
          <a:prstGeom prst="rect">
            <a:avLst/>
          </a:prstGeom>
          <a:noFill/>
        </p:spPr>
        <p:txBody>
          <a:bodyPr wrap="square" lIns="0" tIns="0" rIns="0" bIns="0" rtlCol="0">
            <a:spAutoFit/>
          </a:bodyPr>
          <a:lstStyle/>
          <a:p>
            <a:pPr algn="just">
              <a:spcBef>
                <a:spcPts val="1200"/>
              </a:spcBef>
            </a:pPr>
            <a:r>
              <a:rPr lang="ru-RU" sz="1600" dirty="0"/>
              <a:t>Согласно </a:t>
            </a:r>
            <a:r>
              <a:rPr lang="ru-RU" sz="1600" dirty="0" smtClean="0"/>
              <a:t>Указам </a:t>
            </a:r>
            <a:r>
              <a:rPr lang="ru-RU" sz="1600" dirty="0"/>
              <a:t>Президента Российской Федерации В.В. </a:t>
            </a:r>
            <a:r>
              <a:rPr lang="ru-RU" sz="1600" dirty="0" smtClean="0"/>
              <a:t>Путина</a:t>
            </a:r>
            <a:r>
              <a:rPr lang="ru-RU" sz="1600" dirty="0"/>
              <a:t/>
            </a:r>
            <a:br>
              <a:rPr lang="ru-RU" sz="1600" dirty="0"/>
            </a:br>
            <a:r>
              <a:rPr lang="ru-RU" sz="1600" b="1" dirty="0"/>
              <a:t>30 марта – </a:t>
            </a:r>
            <a:r>
              <a:rPr lang="ru-RU" sz="1600" b="1" dirty="0" smtClean="0"/>
              <a:t>30 </a:t>
            </a:r>
            <a:r>
              <a:rPr lang="ru-RU" sz="1600" b="1" dirty="0"/>
              <a:t>апреля 2020</a:t>
            </a:r>
            <a:r>
              <a:rPr lang="ru-RU" sz="1600" dirty="0"/>
              <a:t> объявлены </a:t>
            </a:r>
            <a:r>
              <a:rPr lang="ru-RU" sz="1600" b="1" dirty="0"/>
              <a:t>официальными нерабочими днями </a:t>
            </a:r>
            <a:r>
              <a:rPr lang="ru-RU" sz="1600" b="1" dirty="0" smtClean="0"/>
              <a:t/>
            </a:r>
            <a:br>
              <a:rPr lang="ru-RU" sz="1600" b="1" dirty="0" smtClean="0"/>
            </a:br>
            <a:r>
              <a:rPr lang="ru-RU" sz="1600" b="1" dirty="0" smtClean="0"/>
              <a:t>с </a:t>
            </a:r>
            <a:r>
              <a:rPr lang="ru-RU" sz="1600" b="1" dirty="0"/>
              <a:t>сохранением за работниками заработной платы.</a:t>
            </a:r>
            <a:endParaRPr lang="ru-RU" sz="1600" dirty="0"/>
          </a:p>
          <a:p>
            <a:pPr algn="just">
              <a:spcBef>
                <a:spcPts val="1200"/>
              </a:spcBef>
            </a:pPr>
            <a:r>
              <a:rPr lang="ru-RU" sz="1600" dirty="0" smtClean="0"/>
              <a:t>Указы </a:t>
            </a:r>
            <a:r>
              <a:rPr lang="ru-RU" sz="1600" dirty="0"/>
              <a:t>Президента </a:t>
            </a:r>
            <a:r>
              <a:rPr lang="ru-RU" sz="1600" dirty="0" smtClean="0"/>
              <a:t>распространяются </a:t>
            </a:r>
            <a:r>
              <a:rPr lang="ru-RU" sz="1600" dirty="0"/>
              <a:t>на организации и предприятия </a:t>
            </a:r>
            <a:r>
              <a:rPr lang="ru-RU" sz="1600" b="1" dirty="0"/>
              <a:t>ВСЕХ</a:t>
            </a:r>
            <a:r>
              <a:rPr lang="ru-RU" sz="1600" dirty="0"/>
              <a:t> форм собственности и организационно-правовых форм. </a:t>
            </a:r>
          </a:p>
          <a:p>
            <a:pPr algn="just">
              <a:spcBef>
                <a:spcPts val="1200"/>
              </a:spcBef>
            </a:pPr>
            <a:r>
              <a:rPr lang="ru-RU" sz="1600" b="1" i="1" dirty="0">
                <a:solidFill>
                  <a:schemeClr val="bg2"/>
                </a:solidFill>
              </a:rPr>
              <a:t>Что это значит?:</a:t>
            </a:r>
            <a:r>
              <a:rPr lang="ru-RU" sz="1600" dirty="0">
                <a:solidFill>
                  <a:schemeClr val="bg2"/>
                </a:solidFill>
              </a:rPr>
              <a:t> </a:t>
            </a:r>
            <a:r>
              <a:rPr lang="ru-RU" sz="1600" b="1" dirty="0"/>
              <a:t>Работник не приходит на работу</a:t>
            </a:r>
            <a:r>
              <a:rPr lang="ru-RU" sz="1600" dirty="0"/>
              <a:t> и не выполняет должностные обязанности </a:t>
            </a:r>
            <a:r>
              <a:rPr lang="ru-RU" sz="1600" b="1" dirty="0"/>
              <a:t>без оформления работодателем каких-либо дополнительных документов, соглашений, приказов. </a:t>
            </a:r>
            <a:endParaRPr lang="ru-RU" sz="1600" dirty="0"/>
          </a:p>
          <a:p>
            <a:pPr algn="just">
              <a:spcBef>
                <a:spcPts val="1200"/>
              </a:spcBef>
            </a:pPr>
            <a:r>
              <a:rPr lang="ru-RU" sz="1600" b="1" i="1" dirty="0">
                <a:solidFill>
                  <a:schemeClr val="bg2"/>
                </a:solidFill>
              </a:rPr>
              <a:t>Что должен сделать работодатель?</a:t>
            </a:r>
            <a:r>
              <a:rPr lang="ru-RU" sz="1600" dirty="0">
                <a:solidFill>
                  <a:schemeClr val="bg2"/>
                </a:solidFill>
              </a:rPr>
              <a:t>: </a:t>
            </a:r>
            <a:r>
              <a:rPr lang="ru-RU" sz="1600" dirty="0"/>
              <a:t>Оплатить заработную плату работнику так же, как обычно, </a:t>
            </a:r>
            <a:r>
              <a:rPr lang="ru-RU" sz="1600" b="1" dirty="0"/>
              <a:t>без снижения </a:t>
            </a:r>
            <a:r>
              <a:rPr lang="ru-RU" sz="1600" dirty="0"/>
              <a:t>на соответствующее количество нерабочих дней</a:t>
            </a:r>
            <a:r>
              <a:rPr lang="ru-RU" sz="1600" dirty="0" smtClean="0"/>
              <a:t>.</a:t>
            </a:r>
          </a:p>
          <a:p>
            <a:pPr algn="just">
              <a:spcBef>
                <a:spcPts val="1200"/>
              </a:spcBef>
            </a:pPr>
            <a:r>
              <a:rPr lang="ru-RU" sz="1600" b="1" dirty="0" smtClean="0">
                <a:solidFill>
                  <a:schemeClr val="bg2"/>
                </a:solidFill>
              </a:rPr>
              <a:t>Если организация работает </a:t>
            </a:r>
            <a:r>
              <a:rPr lang="ru-RU" sz="1600" b="1" dirty="0">
                <a:solidFill>
                  <a:schemeClr val="bg2"/>
                </a:solidFill>
              </a:rPr>
              <a:t>то ОБЯЗАТЕЛЬНО: </a:t>
            </a:r>
            <a:r>
              <a:rPr lang="ru-RU" sz="1600" dirty="0" smtClean="0"/>
              <a:t>соблюдение </a:t>
            </a:r>
            <a:r>
              <a:rPr lang="ru-RU" sz="1600" dirty="0"/>
              <a:t>санитарного режима, мер санитарно-эпидемиологического характера и ограничений, предусмотренных </a:t>
            </a:r>
            <a:r>
              <a:rPr lang="ru-RU" sz="1600" dirty="0" smtClean="0"/>
              <a:t>                              в рекомендациях </a:t>
            </a:r>
            <a:r>
              <a:rPr lang="ru-RU" sz="1600" dirty="0"/>
              <a:t>Минздрава России </a:t>
            </a:r>
          </a:p>
        </p:txBody>
      </p:sp>
    </p:spTree>
    <p:extLst>
      <p:ext uri="{BB962C8B-B14F-4D97-AF65-F5344CB8AC3E}">
        <p14:creationId xmlns:p14="http://schemas.microsoft.com/office/powerpoint/2010/main" xmlns="" val="1042929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a:extLst>
              <a:ext uri="{FF2B5EF4-FFF2-40B4-BE49-F238E27FC236}">
                <a16:creationId xmlns:a16="http://schemas.microsoft.com/office/drawing/2014/main" xmlns="" id="{A5136289-842E-B240-AA3D-DACE1730339B}"/>
              </a:ext>
            </a:extLst>
          </p:cNvPr>
          <p:cNvGraphicFramePr>
            <a:graphicFrameLocks noChangeAspect="1"/>
          </p:cNvGraphicFramePr>
          <p:nvPr>
            <p:extLst>
              <p:ext uri="{D42A27DB-BD31-4B8C-83A1-F6EECF244321}">
                <p14:modId xmlns:p14="http://schemas.microsoft.com/office/powerpoint/2010/main" xmlns="" val="161646372"/>
              </p:ext>
            </p:extLst>
          </p:nvPr>
        </p:nvGraphicFramePr>
        <p:xfrm>
          <a:off x="1588" y="1588"/>
          <a:ext cx="1587" cy="1587"/>
        </p:xfrm>
        <a:graphic>
          <a:graphicData uri="http://schemas.openxmlformats.org/presentationml/2006/ole">
            <p:oleObj spid="_x0000_s131103" name="Слайд think-cell" r:id="rId4" imgW="7761960" imgH="10047960" progId="">
              <p:embed/>
            </p:oleObj>
          </a:graphicData>
        </a:graphic>
      </p:graphicFrame>
      <p:sp>
        <p:nvSpPr>
          <p:cNvPr id="5" name="Прямоугольник 4" hidden="1">
            <a:extLst>
              <a:ext uri="{FF2B5EF4-FFF2-40B4-BE49-F238E27FC236}">
                <a16:creationId xmlns:a16="http://schemas.microsoft.com/office/drawing/2014/main" xmlns="" id="{2B19ADBF-DFAE-0447-8BA1-F1D451AA44AB}"/>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u-RU" sz="1800" b="1" dirty="0">
              <a:latin typeface="Segoe UI" panose="020B0502040204020203" pitchFamily="34" charset="0"/>
              <a:ea typeface="Segoe UI" panose="020B0502040204020203" pitchFamily="34" charset="0"/>
              <a:sym typeface="Segoe UI" panose="020B0502040204020203" pitchFamily="34" charset="0"/>
            </a:endParaRPr>
          </a:p>
        </p:txBody>
      </p:sp>
      <p:sp>
        <p:nvSpPr>
          <p:cNvPr id="4" name="Номер слайда 3">
            <a:extLst>
              <a:ext uri="{FF2B5EF4-FFF2-40B4-BE49-F238E27FC236}">
                <a16:creationId xmlns:a16="http://schemas.microsoft.com/office/drawing/2014/main" xmlns="" id="{EA494453-3769-C541-9627-781BB9C85830}"/>
              </a:ext>
            </a:extLst>
          </p:cNvPr>
          <p:cNvSpPr>
            <a:spLocks noGrp="1"/>
          </p:cNvSpPr>
          <p:nvPr>
            <p:ph type="sldNum" sz="quarter" idx="4"/>
          </p:nvPr>
        </p:nvSpPr>
        <p:spPr/>
        <p:txBody>
          <a:bodyPr/>
          <a:lstStyle/>
          <a:p>
            <a:fld id="{50F14DE7-7E30-4447-9A53-6BC505903302}" type="slidenum">
              <a:rPr lang="ru-RU" smtClean="0"/>
              <a:pPr/>
              <a:t>3</a:t>
            </a:fld>
            <a:endParaRPr lang="ru-RU" dirty="0"/>
          </a:p>
        </p:txBody>
      </p:sp>
      <p:sp>
        <p:nvSpPr>
          <p:cNvPr id="9" name="TextBox 8">
            <a:extLst>
              <a:ext uri="{FF2B5EF4-FFF2-40B4-BE49-F238E27FC236}">
                <a16:creationId xmlns:a16="http://schemas.microsoft.com/office/drawing/2014/main" xmlns="" id="{1FA18E8A-DED9-C544-8D54-6843B78F1050}"/>
              </a:ext>
            </a:extLst>
          </p:cNvPr>
          <p:cNvSpPr txBox="1"/>
          <p:nvPr/>
        </p:nvSpPr>
        <p:spPr>
          <a:xfrm>
            <a:off x="942247" y="1303580"/>
            <a:ext cx="7784761" cy="3708708"/>
          </a:xfrm>
          <a:prstGeom prst="rect">
            <a:avLst/>
          </a:prstGeom>
          <a:noFill/>
        </p:spPr>
        <p:txBody>
          <a:bodyPr wrap="square" lIns="0" tIns="0" rIns="0" bIns="0" rtlCol="0">
            <a:spAutoFit/>
          </a:bodyPr>
          <a:lstStyle/>
          <a:p>
            <a:pPr lvl="0" algn="just"/>
            <a:r>
              <a:rPr lang="ru-RU" b="1" dirty="0"/>
              <a:t>Непрерывно действующей, то есть выполняет производство работ, приостановка которых невозможна по производственно-техническим условиям </a:t>
            </a:r>
          </a:p>
          <a:p>
            <a:pPr algn="just">
              <a:spcBef>
                <a:spcPts val="600"/>
              </a:spcBef>
            </a:pPr>
            <a:r>
              <a:rPr lang="ru-RU" dirty="0"/>
              <a:t>Если вы работодатели, не имеющие возможности ни на один день остановить  работы без нарушения  циклов, или остановка работ невозможна в силу технических </a:t>
            </a:r>
            <a:r>
              <a:rPr lang="ru-RU" dirty="0" smtClean="0"/>
              <a:t>проблем, а также:</a:t>
            </a:r>
            <a:endParaRPr lang="ru-RU" dirty="0"/>
          </a:p>
          <a:p>
            <a:pPr algn="just"/>
            <a:endParaRPr lang="ru-RU" sz="1000" dirty="0" smtClean="0"/>
          </a:p>
          <a:p>
            <a:pPr marL="171450" indent="-171450">
              <a:buFont typeface="Wingdings" panose="05000000000000000000" pitchFamily="2" charset="2"/>
              <a:buChar char="Ø"/>
            </a:pPr>
            <a:r>
              <a:rPr lang="ru-RU" sz="1000" dirty="0"/>
              <a:t>организации в сфере </a:t>
            </a:r>
            <a:r>
              <a:rPr lang="ru-RU" sz="1000" dirty="0" smtClean="0"/>
              <a:t>энергетики / теплоснабжения / водоподготовки/ водоочистки/ водоотведения</a:t>
            </a:r>
            <a:endParaRPr lang="ru-RU" sz="1000" dirty="0"/>
          </a:p>
          <a:p>
            <a:pPr marL="171450" indent="-171450">
              <a:buFont typeface="Wingdings" panose="05000000000000000000" pitchFamily="2" charset="2"/>
              <a:buChar char="Ø"/>
            </a:pPr>
            <a:r>
              <a:rPr lang="ru-RU" sz="1000" dirty="0"/>
              <a:t>о</a:t>
            </a:r>
            <a:r>
              <a:rPr lang="ru-RU" sz="1000" dirty="0" smtClean="0"/>
              <a:t>рганизации, </a:t>
            </a:r>
            <a:r>
              <a:rPr lang="ru-RU" sz="1000" dirty="0"/>
              <a:t>эксплуатирующие опасные производственные объекты и в отношении которых действует режим постоянного государственного контроля (надзора) в области промышленной безопасности</a:t>
            </a:r>
          </a:p>
          <a:p>
            <a:pPr marL="171450" indent="-171450">
              <a:buFont typeface="Wingdings" panose="05000000000000000000" pitchFamily="2" charset="2"/>
              <a:buChar char="Ø"/>
            </a:pPr>
            <a:r>
              <a:rPr lang="ru-RU" sz="1000" dirty="0"/>
              <a:t>организации, эксплуатирующие гидротехнические </a:t>
            </a:r>
            <a:r>
              <a:rPr lang="ru-RU" sz="1000" dirty="0" smtClean="0"/>
              <a:t>сооружения, атомной </a:t>
            </a:r>
            <a:r>
              <a:rPr lang="ru-RU" sz="1000" dirty="0"/>
              <a:t>промышленности</a:t>
            </a:r>
          </a:p>
          <a:p>
            <a:pPr marL="171450" indent="-171450">
              <a:buFont typeface="Wingdings" panose="05000000000000000000" pitchFamily="2" charset="2"/>
              <a:buChar char="Ø"/>
            </a:pPr>
            <a:r>
              <a:rPr lang="ru-RU" sz="1000" dirty="0"/>
              <a:t>строительные организации, </a:t>
            </a:r>
            <a:r>
              <a:rPr lang="ru-RU" sz="1000" u="sng" dirty="0"/>
              <a:t>приостановка деятельности которых создаст угрозу безопасности, здоровью и жизни людей</a:t>
            </a:r>
            <a:endParaRPr lang="ru-RU" sz="1000" dirty="0"/>
          </a:p>
          <a:p>
            <a:pPr marL="171450" indent="-171450">
              <a:buFont typeface="Wingdings" panose="05000000000000000000" pitchFamily="2" charset="2"/>
              <a:buChar char="Ø"/>
            </a:pPr>
            <a:r>
              <a:rPr lang="ru-RU" sz="1000" dirty="0"/>
              <a:t>организации, осуществляющие производство </a:t>
            </a:r>
            <a:r>
              <a:rPr lang="ru-RU" sz="1000" dirty="0" smtClean="0"/>
              <a:t>с/х </a:t>
            </a:r>
            <a:r>
              <a:rPr lang="ru-RU" sz="1000" dirty="0"/>
              <a:t>продукции всех </a:t>
            </a:r>
            <a:r>
              <a:rPr lang="ru-RU" sz="1000" dirty="0" smtClean="0"/>
              <a:t>видов, с/х машиностроении, задействованные </a:t>
            </a:r>
            <a:r>
              <a:rPr lang="ru-RU" sz="1000" dirty="0"/>
              <a:t>в весенне-полевых </a:t>
            </a:r>
            <a:r>
              <a:rPr lang="ru-RU" sz="1000" dirty="0" smtClean="0"/>
              <a:t>работах, в </a:t>
            </a:r>
            <a:r>
              <a:rPr lang="ru-RU" sz="1000" dirty="0"/>
              <a:t>области </a:t>
            </a:r>
            <a:r>
              <a:rPr lang="ru-RU" sz="1000" dirty="0" smtClean="0"/>
              <a:t>животноводства, рыбодобывающие организации, </a:t>
            </a:r>
            <a:r>
              <a:rPr lang="ru-RU" sz="1000" dirty="0" err="1" smtClean="0"/>
              <a:t>рыбоперерабатывающие</a:t>
            </a:r>
            <a:r>
              <a:rPr lang="ru-RU" sz="1000" dirty="0" smtClean="0"/>
              <a:t> предприятия, рыбоводные хозяйства, обслуживающие </a:t>
            </a:r>
            <a:r>
              <a:rPr lang="ru-RU" sz="1000" dirty="0"/>
              <a:t>суда рыбопромыслового </a:t>
            </a:r>
            <a:r>
              <a:rPr lang="ru-RU" sz="1000" dirty="0" smtClean="0"/>
              <a:t>флота, осуществляющие производство </a:t>
            </a:r>
            <a:r>
              <a:rPr lang="ru-RU" sz="1000" dirty="0"/>
              <a:t>ветеринарных </a:t>
            </a:r>
            <a:r>
              <a:rPr lang="ru-RU" sz="1000" dirty="0" smtClean="0"/>
              <a:t>средств, деятельность</a:t>
            </a:r>
            <a:r>
              <a:rPr lang="ru-RU" sz="1000" dirty="0"/>
              <a:t>, связанную с обеспечением населения продуктами </a:t>
            </a:r>
            <a:r>
              <a:rPr lang="ru-RU" sz="1000" dirty="0" smtClean="0"/>
              <a:t>питания, иные </a:t>
            </a:r>
            <a:r>
              <a:rPr lang="ru-RU" sz="1000" dirty="0"/>
              <a:t>виды деятельности, направленные на обеспечение продовольственной </a:t>
            </a:r>
            <a:r>
              <a:rPr lang="ru-RU" sz="1000" dirty="0" smtClean="0"/>
              <a:t>безопасности, </a:t>
            </a:r>
          </a:p>
          <a:p>
            <a:pPr marL="171450" indent="-171450">
              <a:buFont typeface="Wingdings" panose="05000000000000000000" pitchFamily="2" charset="2"/>
              <a:buChar char="Ø"/>
            </a:pPr>
            <a:r>
              <a:rPr lang="ru-RU" sz="1000" dirty="0" smtClean="0"/>
              <a:t>организации</a:t>
            </a:r>
            <a:r>
              <a:rPr lang="ru-RU" sz="1000" dirty="0"/>
              <a:t>, осуществляющие деятельность в сфере информационных технологий и </a:t>
            </a:r>
            <a:r>
              <a:rPr lang="ru-RU" sz="1000" dirty="0" smtClean="0"/>
              <a:t>связи, почтовой связи, операторы </a:t>
            </a:r>
            <a:r>
              <a:rPr lang="ru-RU" sz="1000" dirty="0"/>
              <a:t>связи </a:t>
            </a:r>
            <a:r>
              <a:rPr lang="ru-RU" sz="1000" dirty="0" smtClean="0"/>
              <a:t>, салоны </a:t>
            </a:r>
            <a:r>
              <a:rPr lang="ru-RU" sz="1000" dirty="0"/>
              <a:t>сотовой </a:t>
            </a:r>
            <a:r>
              <a:rPr lang="ru-RU" sz="1000" dirty="0" smtClean="0"/>
              <a:t>связи,  </a:t>
            </a:r>
            <a:r>
              <a:rPr lang="ru-RU" sz="1000" dirty="0"/>
              <a:t>обеспечивающие бесперебойную работу телекоммуникационных сетей</a:t>
            </a:r>
          </a:p>
          <a:p>
            <a:pPr marL="171450" indent="-171450">
              <a:buFont typeface="Wingdings" panose="05000000000000000000" pitchFamily="2" charset="2"/>
              <a:buChar char="Ø"/>
            </a:pPr>
            <a:r>
              <a:rPr lang="ru-RU" sz="1000" dirty="0"/>
              <a:t>организации в сфере дорожного хозяйства, в том числе осуществляющие </a:t>
            </a:r>
            <a:r>
              <a:rPr lang="ru-RU" sz="1000" dirty="0" smtClean="0"/>
              <a:t>деятельность по </a:t>
            </a:r>
            <a:r>
              <a:rPr lang="ru-RU" sz="1000" dirty="0"/>
              <a:t>строительству, эксплуатации дорог, мостов и тоннелей</a:t>
            </a:r>
          </a:p>
          <a:p>
            <a:pPr marL="171450" indent="-171450">
              <a:buFont typeface="Wingdings" panose="05000000000000000000" pitchFamily="2" charset="2"/>
              <a:buChar char="Ø"/>
            </a:pPr>
            <a:r>
              <a:rPr lang="ru-RU" sz="1000" dirty="0"/>
              <a:t>организации, оказывающие услуги по временному </a:t>
            </a:r>
            <a:r>
              <a:rPr lang="ru-RU" sz="1000" dirty="0" smtClean="0"/>
              <a:t>размещению (без оказания в них услуг ресторанов, баров, развлечений, СПА и прочих)</a:t>
            </a:r>
          </a:p>
          <a:p>
            <a:pPr marL="171450" indent="-171450">
              <a:buFont typeface="Wingdings" panose="05000000000000000000" pitchFamily="2" charset="2"/>
              <a:buChar char="Ø"/>
            </a:pPr>
            <a:r>
              <a:rPr lang="ru-RU" sz="1000" dirty="0" err="1" smtClean="0"/>
              <a:t>зоотовары</a:t>
            </a:r>
            <a:endParaRPr lang="ru-RU" sz="1000" dirty="0"/>
          </a:p>
          <a:p>
            <a:pPr algn="just"/>
            <a:endParaRPr lang="ru-RU" sz="1000" dirty="0"/>
          </a:p>
        </p:txBody>
      </p:sp>
      <p:sp>
        <p:nvSpPr>
          <p:cNvPr id="11" name="Овал 10">
            <a:extLst>
              <a:ext uri="{FF2B5EF4-FFF2-40B4-BE49-F238E27FC236}">
                <a16:creationId xmlns:a16="http://schemas.microsoft.com/office/drawing/2014/main" xmlns="" id="{038D15B5-2A76-184C-8AFF-BC8717F2F2D3}"/>
              </a:ext>
            </a:extLst>
          </p:cNvPr>
          <p:cNvSpPr/>
          <p:nvPr/>
        </p:nvSpPr>
        <p:spPr>
          <a:xfrm>
            <a:off x="665446" y="1295611"/>
            <a:ext cx="216000" cy="21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a:t>1</a:t>
            </a:r>
            <a:endParaRPr lang="ru-RU" b="1" dirty="0"/>
          </a:p>
        </p:txBody>
      </p:sp>
      <p:sp>
        <p:nvSpPr>
          <p:cNvPr id="13" name="Заголовок 2">
            <a:extLst>
              <a:ext uri="{FF2B5EF4-FFF2-40B4-BE49-F238E27FC236}">
                <a16:creationId xmlns:a16="http://schemas.microsoft.com/office/drawing/2014/main" xmlns="" id="{6CBA42D4-42D3-EF4D-A07D-0E96D1BC75B4}"/>
              </a:ext>
            </a:extLst>
          </p:cNvPr>
          <p:cNvSpPr txBox="1">
            <a:spLocks/>
          </p:cNvSpPr>
          <p:nvPr/>
        </p:nvSpPr>
        <p:spPr>
          <a:xfrm>
            <a:off x="1223963" y="98780"/>
            <a:ext cx="4977381" cy="893746"/>
          </a:xfrm>
          <a:prstGeom prst="rect">
            <a:avLst/>
          </a:prstGeom>
          <a:noFill/>
        </p:spPr>
        <p:txBody>
          <a:bodyPr wrap="square" lIns="0" tIns="34290" rIns="0" bIns="34290" anchor="t" anchorCtr="0">
            <a:spAutoFit/>
          </a:bodyPr>
          <a:lstStyle>
            <a:lvl1pPr algn="ctr" defTabSz="685800" rtl="0" eaLnBrk="1" latinLnBrk="0" hangingPunct="1">
              <a:lnSpc>
                <a:spcPct val="100000"/>
              </a:lnSpc>
              <a:spcBef>
                <a:spcPct val="0"/>
              </a:spcBef>
              <a:buNone/>
              <a:defRPr lang="ru-RU" sz="1800" b="1" i="0" kern="1200" cap="all" baseline="0" dirty="0">
                <a:solidFill>
                  <a:srgbClr val="EB4B77"/>
                </a:solidFill>
                <a:latin typeface="Segoe UI" panose="020B0502040204020203" pitchFamily="34" charset="0"/>
                <a:ea typeface="Segoe UI" panose="020B0502040204020203" pitchFamily="34" charset="0"/>
                <a:cs typeface="Segoe UI" panose="020B0502040204020203" pitchFamily="34" charset="0"/>
              </a:defRPr>
            </a:lvl1pPr>
          </a:lstStyle>
          <a:p>
            <a:pPr algn="l"/>
            <a:r>
              <a:rPr lang="ru-RU" dirty="0"/>
              <a:t/>
            </a:r>
            <a:br>
              <a:rPr lang="ru-RU" dirty="0"/>
            </a:br>
            <a:r>
              <a:rPr lang="ru-RU" dirty="0"/>
              <a:t>Вы РАБОТАЕТЕ, Если организация является: </a:t>
            </a:r>
          </a:p>
        </p:txBody>
      </p:sp>
    </p:spTree>
    <p:extLst>
      <p:ext uri="{BB962C8B-B14F-4D97-AF65-F5344CB8AC3E}">
        <p14:creationId xmlns:p14="http://schemas.microsoft.com/office/powerpoint/2010/main" xmlns="" val="1484235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a:extLst>
              <a:ext uri="{FF2B5EF4-FFF2-40B4-BE49-F238E27FC236}">
                <a16:creationId xmlns:a16="http://schemas.microsoft.com/office/drawing/2014/main" xmlns="" id="{A5136289-842E-B240-AA3D-DACE1730339B}"/>
              </a:ext>
            </a:extLst>
          </p:cNvPr>
          <p:cNvGraphicFramePr>
            <a:graphicFrameLocks noChangeAspect="1"/>
          </p:cNvGraphicFramePr>
          <p:nvPr>
            <p:extLst>
              <p:ext uri="{D42A27DB-BD31-4B8C-83A1-F6EECF244321}">
                <p14:modId xmlns:p14="http://schemas.microsoft.com/office/powerpoint/2010/main" xmlns="" val="901513280"/>
              </p:ext>
            </p:extLst>
          </p:nvPr>
        </p:nvGraphicFramePr>
        <p:xfrm>
          <a:off x="1588" y="1588"/>
          <a:ext cx="1587" cy="1587"/>
        </p:xfrm>
        <a:graphic>
          <a:graphicData uri="http://schemas.openxmlformats.org/presentationml/2006/ole">
            <p:oleObj spid="_x0000_s147467" name="Слайд think-cell" r:id="rId4" imgW="7761960" imgH="10047960" progId="">
              <p:embed/>
            </p:oleObj>
          </a:graphicData>
        </a:graphic>
      </p:graphicFrame>
      <p:sp>
        <p:nvSpPr>
          <p:cNvPr id="5" name="Прямоугольник 4" hidden="1">
            <a:extLst>
              <a:ext uri="{FF2B5EF4-FFF2-40B4-BE49-F238E27FC236}">
                <a16:creationId xmlns:a16="http://schemas.microsoft.com/office/drawing/2014/main" xmlns="" id="{2B19ADBF-DFAE-0447-8BA1-F1D451AA44AB}"/>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u-RU" sz="1800" b="1" dirty="0">
              <a:latin typeface="Segoe UI" panose="020B0502040204020203" pitchFamily="34" charset="0"/>
              <a:ea typeface="Segoe UI" panose="020B0502040204020203" pitchFamily="34" charset="0"/>
              <a:sym typeface="Segoe UI" panose="020B0502040204020203" pitchFamily="34" charset="0"/>
            </a:endParaRPr>
          </a:p>
        </p:txBody>
      </p:sp>
      <p:sp>
        <p:nvSpPr>
          <p:cNvPr id="4" name="Номер слайда 3">
            <a:extLst>
              <a:ext uri="{FF2B5EF4-FFF2-40B4-BE49-F238E27FC236}">
                <a16:creationId xmlns:a16="http://schemas.microsoft.com/office/drawing/2014/main" xmlns="" id="{EA494453-3769-C541-9627-781BB9C85830}"/>
              </a:ext>
            </a:extLst>
          </p:cNvPr>
          <p:cNvSpPr>
            <a:spLocks noGrp="1"/>
          </p:cNvSpPr>
          <p:nvPr>
            <p:ph type="sldNum" sz="quarter" idx="4"/>
          </p:nvPr>
        </p:nvSpPr>
        <p:spPr/>
        <p:txBody>
          <a:bodyPr/>
          <a:lstStyle/>
          <a:p>
            <a:fld id="{50F14DE7-7E30-4447-9A53-6BC505903302}" type="slidenum">
              <a:rPr lang="ru-RU" smtClean="0"/>
              <a:pPr/>
              <a:t>4</a:t>
            </a:fld>
            <a:endParaRPr lang="ru-RU" dirty="0"/>
          </a:p>
        </p:txBody>
      </p:sp>
      <p:sp>
        <p:nvSpPr>
          <p:cNvPr id="9" name="TextBox 8">
            <a:extLst>
              <a:ext uri="{FF2B5EF4-FFF2-40B4-BE49-F238E27FC236}">
                <a16:creationId xmlns:a16="http://schemas.microsoft.com/office/drawing/2014/main" xmlns="" id="{1FA18E8A-DED9-C544-8D54-6843B78F1050}"/>
              </a:ext>
            </a:extLst>
          </p:cNvPr>
          <p:cNvSpPr txBox="1"/>
          <p:nvPr/>
        </p:nvSpPr>
        <p:spPr>
          <a:xfrm>
            <a:off x="942247" y="1303580"/>
            <a:ext cx="7784761" cy="2585323"/>
          </a:xfrm>
          <a:prstGeom prst="rect">
            <a:avLst/>
          </a:prstGeom>
          <a:noFill/>
        </p:spPr>
        <p:txBody>
          <a:bodyPr wrap="square" lIns="0" tIns="0" rIns="0" bIns="0" rtlCol="0">
            <a:spAutoFit/>
          </a:bodyPr>
          <a:lstStyle/>
          <a:p>
            <a:pPr lvl="0" algn="just"/>
            <a:r>
              <a:rPr lang="ru-RU" b="1" dirty="0" smtClean="0"/>
              <a:t>Медицинской </a:t>
            </a:r>
            <a:r>
              <a:rPr lang="ru-RU" b="1" dirty="0"/>
              <a:t>и аптечной организацией </a:t>
            </a:r>
            <a:endParaRPr lang="ru-RU" b="1" dirty="0" smtClean="0"/>
          </a:p>
          <a:p>
            <a:pPr lvl="0" algn="just"/>
            <a:endParaRPr lang="ru-RU" b="1" dirty="0"/>
          </a:p>
          <a:p>
            <a:r>
              <a:rPr lang="ru-RU" dirty="0"/>
              <a:t>медицинские организации</a:t>
            </a:r>
          </a:p>
          <a:p>
            <a:r>
              <a:rPr lang="ru-RU" dirty="0"/>
              <a:t>аптечные организации </a:t>
            </a:r>
          </a:p>
          <a:p>
            <a:r>
              <a:rPr lang="ru-RU" dirty="0"/>
              <a:t>организации, обеспечивающие непрерывность производственно-технологической деятельности медицинских и аптечных </a:t>
            </a:r>
            <a:r>
              <a:rPr lang="ru-RU" dirty="0" smtClean="0"/>
              <a:t>организаций (склады с медицинскими препаратами и изделиями, логистика)</a:t>
            </a:r>
            <a:endParaRPr lang="ru-RU" dirty="0"/>
          </a:p>
          <a:p>
            <a:r>
              <a:rPr lang="ru-RU" dirty="0"/>
              <a:t>организации социального обслуживания</a:t>
            </a:r>
          </a:p>
          <a:p>
            <a:r>
              <a:rPr lang="ru-RU" dirty="0"/>
              <a:t>организации медицинской </a:t>
            </a:r>
            <a:r>
              <a:rPr lang="ru-RU" dirty="0" smtClean="0"/>
              <a:t>промышленности (и создающие оборудование для медицинской промышленности)</a:t>
            </a:r>
          </a:p>
          <a:p>
            <a:r>
              <a:rPr lang="ru-RU" dirty="0"/>
              <a:t>в</a:t>
            </a:r>
            <a:r>
              <a:rPr lang="ru-RU" dirty="0" smtClean="0"/>
              <a:t>етеринария (дежурная)</a:t>
            </a:r>
            <a:endParaRPr lang="ru-RU" dirty="0"/>
          </a:p>
          <a:p>
            <a:pPr lvl="0" algn="just"/>
            <a:endParaRPr lang="ru-RU" b="1" dirty="0"/>
          </a:p>
        </p:txBody>
      </p:sp>
      <p:sp>
        <p:nvSpPr>
          <p:cNvPr id="12" name="Овал 11">
            <a:extLst>
              <a:ext uri="{FF2B5EF4-FFF2-40B4-BE49-F238E27FC236}">
                <a16:creationId xmlns:a16="http://schemas.microsoft.com/office/drawing/2014/main" xmlns="" id="{E503C3F7-B1CF-7A4D-9BF5-9B044FA08549}"/>
              </a:ext>
            </a:extLst>
          </p:cNvPr>
          <p:cNvSpPr/>
          <p:nvPr/>
        </p:nvSpPr>
        <p:spPr>
          <a:xfrm>
            <a:off x="726247" y="1334886"/>
            <a:ext cx="216000" cy="21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a:t>2</a:t>
            </a:r>
            <a:endParaRPr lang="ru-RU" b="1" dirty="0"/>
          </a:p>
        </p:txBody>
      </p:sp>
      <p:sp>
        <p:nvSpPr>
          <p:cNvPr id="13" name="Заголовок 2">
            <a:extLst>
              <a:ext uri="{FF2B5EF4-FFF2-40B4-BE49-F238E27FC236}">
                <a16:creationId xmlns:a16="http://schemas.microsoft.com/office/drawing/2014/main" xmlns="" id="{6CBA42D4-42D3-EF4D-A07D-0E96D1BC75B4}"/>
              </a:ext>
            </a:extLst>
          </p:cNvPr>
          <p:cNvSpPr txBox="1">
            <a:spLocks/>
          </p:cNvSpPr>
          <p:nvPr/>
        </p:nvSpPr>
        <p:spPr>
          <a:xfrm>
            <a:off x="1223963" y="98780"/>
            <a:ext cx="4977381" cy="893746"/>
          </a:xfrm>
          <a:prstGeom prst="rect">
            <a:avLst/>
          </a:prstGeom>
          <a:noFill/>
        </p:spPr>
        <p:txBody>
          <a:bodyPr wrap="square" lIns="0" tIns="34290" rIns="0" bIns="34290" anchor="t" anchorCtr="0">
            <a:spAutoFit/>
          </a:bodyPr>
          <a:lstStyle>
            <a:lvl1pPr algn="ctr" defTabSz="685800" rtl="0" eaLnBrk="1" latinLnBrk="0" hangingPunct="1">
              <a:lnSpc>
                <a:spcPct val="100000"/>
              </a:lnSpc>
              <a:spcBef>
                <a:spcPct val="0"/>
              </a:spcBef>
              <a:buNone/>
              <a:defRPr lang="ru-RU" sz="1800" b="1" i="0" kern="1200" cap="all" baseline="0" dirty="0">
                <a:solidFill>
                  <a:srgbClr val="EB4B77"/>
                </a:solidFill>
                <a:latin typeface="Segoe UI" panose="020B0502040204020203" pitchFamily="34" charset="0"/>
                <a:ea typeface="Segoe UI" panose="020B0502040204020203" pitchFamily="34" charset="0"/>
                <a:cs typeface="Segoe UI" panose="020B0502040204020203" pitchFamily="34" charset="0"/>
              </a:defRPr>
            </a:lvl1pPr>
          </a:lstStyle>
          <a:p>
            <a:pPr algn="l"/>
            <a:r>
              <a:rPr lang="ru-RU" dirty="0"/>
              <a:t/>
            </a:r>
            <a:br>
              <a:rPr lang="ru-RU" dirty="0"/>
            </a:br>
            <a:r>
              <a:rPr lang="ru-RU" dirty="0"/>
              <a:t>Вы РАБОТАЕТЕ, Если организация является: </a:t>
            </a:r>
          </a:p>
        </p:txBody>
      </p:sp>
    </p:spTree>
    <p:extLst>
      <p:ext uri="{BB962C8B-B14F-4D97-AF65-F5344CB8AC3E}">
        <p14:creationId xmlns:p14="http://schemas.microsoft.com/office/powerpoint/2010/main" xmlns="" val="1059601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a:extLst>
              <a:ext uri="{FF2B5EF4-FFF2-40B4-BE49-F238E27FC236}">
                <a16:creationId xmlns:a16="http://schemas.microsoft.com/office/drawing/2014/main" xmlns="" id="{A5136289-842E-B240-AA3D-DACE1730339B}"/>
              </a:ext>
            </a:extLst>
          </p:cNvPr>
          <p:cNvGraphicFramePr>
            <a:graphicFrameLocks noChangeAspect="1"/>
          </p:cNvGraphicFramePr>
          <p:nvPr>
            <p:extLst>
              <p:ext uri="{D42A27DB-BD31-4B8C-83A1-F6EECF244321}">
                <p14:modId xmlns:p14="http://schemas.microsoft.com/office/powerpoint/2010/main" xmlns="" val="2986705728"/>
              </p:ext>
            </p:extLst>
          </p:nvPr>
        </p:nvGraphicFramePr>
        <p:xfrm>
          <a:off x="1588" y="1588"/>
          <a:ext cx="1587" cy="1587"/>
        </p:xfrm>
        <a:graphic>
          <a:graphicData uri="http://schemas.openxmlformats.org/presentationml/2006/ole">
            <p:oleObj spid="_x0000_s132126" name="Слайд think-cell" r:id="rId5" imgW="7761960" imgH="10047960" progId="">
              <p:embed/>
            </p:oleObj>
          </a:graphicData>
        </a:graphic>
      </p:graphicFrame>
      <p:sp>
        <p:nvSpPr>
          <p:cNvPr id="5" name="Прямоугольник 4" hidden="1">
            <a:extLst>
              <a:ext uri="{FF2B5EF4-FFF2-40B4-BE49-F238E27FC236}">
                <a16:creationId xmlns:a16="http://schemas.microsoft.com/office/drawing/2014/main" xmlns="" id="{2B19ADBF-DFAE-0447-8BA1-F1D451AA44AB}"/>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u-RU" sz="1800" b="1" dirty="0">
              <a:latin typeface="Segoe UI" panose="020B0502040204020203" pitchFamily="34" charset="0"/>
              <a:ea typeface="Segoe UI" panose="020B0502040204020203" pitchFamily="34" charset="0"/>
              <a:sym typeface="Segoe UI" panose="020B0502040204020203" pitchFamily="34" charset="0"/>
            </a:endParaRPr>
          </a:p>
        </p:txBody>
      </p:sp>
      <p:sp>
        <p:nvSpPr>
          <p:cNvPr id="3" name="Заголовок 2">
            <a:extLst>
              <a:ext uri="{FF2B5EF4-FFF2-40B4-BE49-F238E27FC236}">
                <a16:creationId xmlns:a16="http://schemas.microsoft.com/office/drawing/2014/main" xmlns="" id="{1BD98DCD-1D03-474B-B41B-7674F79CCBA4}"/>
              </a:ext>
            </a:extLst>
          </p:cNvPr>
          <p:cNvSpPr>
            <a:spLocks noGrp="1"/>
          </p:cNvSpPr>
          <p:nvPr>
            <p:ph type="title"/>
          </p:nvPr>
        </p:nvSpPr>
        <p:spPr>
          <a:xfrm>
            <a:off x="1223963" y="98780"/>
            <a:ext cx="4977381" cy="893746"/>
          </a:xfrm>
        </p:spPr>
        <p:txBody>
          <a:bodyPr/>
          <a:lstStyle/>
          <a:p>
            <a:pPr algn="l"/>
            <a:r>
              <a:rPr lang="ru-RU" dirty="0"/>
              <a:t/>
            </a:r>
            <a:br>
              <a:rPr lang="ru-RU" dirty="0"/>
            </a:br>
            <a:r>
              <a:rPr lang="ru-RU" dirty="0"/>
              <a:t>Вы РАБОТАЕТЕ, Если организация является: </a:t>
            </a:r>
          </a:p>
        </p:txBody>
      </p:sp>
      <p:sp>
        <p:nvSpPr>
          <p:cNvPr id="4" name="Номер слайда 3">
            <a:extLst>
              <a:ext uri="{FF2B5EF4-FFF2-40B4-BE49-F238E27FC236}">
                <a16:creationId xmlns:a16="http://schemas.microsoft.com/office/drawing/2014/main" xmlns="" id="{EA494453-3769-C541-9627-781BB9C85830}"/>
              </a:ext>
            </a:extLst>
          </p:cNvPr>
          <p:cNvSpPr>
            <a:spLocks noGrp="1"/>
          </p:cNvSpPr>
          <p:nvPr>
            <p:ph type="sldNum" sz="quarter" idx="4"/>
          </p:nvPr>
        </p:nvSpPr>
        <p:spPr/>
        <p:txBody>
          <a:bodyPr/>
          <a:lstStyle/>
          <a:p>
            <a:fld id="{50F14DE7-7E30-4447-9A53-6BC505903302}" type="slidenum">
              <a:rPr lang="ru-RU" smtClean="0"/>
              <a:pPr/>
              <a:t>5</a:t>
            </a:fld>
            <a:endParaRPr lang="ru-RU" dirty="0"/>
          </a:p>
        </p:txBody>
      </p:sp>
      <p:sp>
        <p:nvSpPr>
          <p:cNvPr id="9" name="TextBox 8">
            <a:extLst>
              <a:ext uri="{FF2B5EF4-FFF2-40B4-BE49-F238E27FC236}">
                <a16:creationId xmlns:a16="http://schemas.microsoft.com/office/drawing/2014/main" xmlns="" id="{1FA18E8A-DED9-C544-8D54-6843B78F1050}"/>
              </a:ext>
            </a:extLst>
          </p:cNvPr>
          <p:cNvSpPr txBox="1"/>
          <p:nvPr/>
        </p:nvSpPr>
        <p:spPr>
          <a:xfrm>
            <a:off x="883604" y="1240066"/>
            <a:ext cx="8021957" cy="3631763"/>
          </a:xfrm>
          <a:prstGeom prst="rect">
            <a:avLst/>
          </a:prstGeom>
          <a:noFill/>
        </p:spPr>
        <p:txBody>
          <a:bodyPr wrap="square" lIns="0" tIns="0" rIns="0" bIns="0" rtlCol="0">
            <a:spAutoFit/>
          </a:bodyPr>
          <a:lstStyle/>
          <a:p>
            <a:pPr lvl="0"/>
            <a:r>
              <a:rPr lang="ru-RU" sz="1300" b="1" dirty="0"/>
              <a:t>Организацией, обеспечивающей население продуктами питания и товарами первой необходимости </a:t>
            </a:r>
          </a:p>
          <a:p>
            <a:pPr>
              <a:spcBef>
                <a:spcPts val="600"/>
              </a:spcBef>
            </a:pPr>
            <a:r>
              <a:rPr lang="ru-RU" sz="1300" b="1" dirty="0">
                <a:solidFill>
                  <a:srgbClr val="C00000"/>
                </a:solidFill>
              </a:rPr>
              <a:t>Что такое товары первой необходимости? </a:t>
            </a:r>
            <a:endParaRPr lang="ru-RU" sz="1300" dirty="0">
              <a:solidFill>
                <a:srgbClr val="C00000"/>
              </a:solidFill>
            </a:endParaRPr>
          </a:p>
          <a:p>
            <a:pPr>
              <a:spcBef>
                <a:spcPts val="600"/>
              </a:spcBef>
            </a:pPr>
            <a:r>
              <a:rPr lang="ru-RU" sz="1300" b="1" i="1" dirty="0">
                <a:solidFill>
                  <a:schemeClr val="tx2"/>
                </a:solidFill>
              </a:rPr>
              <a:t>Непродовольственные товары первой необходимости </a:t>
            </a:r>
          </a:p>
          <a:p>
            <a:pPr algn="just"/>
            <a:r>
              <a:rPr lang="ru-RU" sz="1300" dirty="0"/>
              <a:t>Санитарно-гигиеническая маска. Антисептик для рук. Салфетки влажные. Салфетки сухие. Мыло туалетное. Мыло хозяйственное. Паста зубная. Щетка зубная. Бумага туалетная. Гигиенические прокладки. Стиральный порошок. Подгузники детские. Спички, коробок. Свечи. Пеленка для новорожденного. Шампунь детский. Крем от опрелостей детский. Бутылочка для кормления. Соска-пустышка. Бензин автомобильный. Дизельное топливо</a:t>
            </a:r>
            <a:r>
              <a:rPr lang="ru-RU" sz="1300" dirty="0" smtClean="0"/>
              <a:t>. Сжиженный природный газ. </a:t>
            </a:r>
            <a:r>
              <a:rPr lang="ru-RU" sz="1300" dirty="0" err="1" smtClean="0"/>
              <a:t>Зоотовары</a:t>
            </a:r>
            <a:r>
              <a:rPr lang="ru-RU" sz="1300" dirty="0" smtClean="0"/>
              <a:t> (включая корма для животных и ветеринарные препараты).</a:t>
            </a:r>
            <a:endParaRPr lang="ru-RU" sz="1300" b="1" i="1" dirty="0">
              <a:solidFill>
                <a:schemeClr val="tx2"/>
              </a:solidFill>
            </a:endParaRPr>
          </a:p>
          <a:p>
            <a:pPr algn="just">
              <a:spcBef>
                <a:spcPts val="600"/>
              </a:spcBef>
            </a:pPr>
            <a:r>
              <a:rPr lang="ru-RU" sz="1300" b="1" i="1" dirty="0">
                <a:solidFill>
                  <a:schemeClr val="tx2"/>
                </a:solidFill>
              </a:rPr>
              <a:t>Продовольственные товары первой необходимости </a:t>
            </a:r>
          </a:p>
          <a:p>
            <a:pPr algn="just">
              <a:buClr>
                <a:srgbClr val="C00000"/>
              </a:buClr>
            </a:pPr>
            <a:r>
              <a:rPr lang="ru-RU" sz="1300" dirty="0"/>
              <a:t>Говядина (кроме бескостного мяса). Свинина (кроме бескостного мяса). Баранина (кроме бескостного мяса). Куры (кроме куриных окорочков). Рыба мороженая неразделанная. Масло сливочное. Масло подсолнечное. Молоко питьевое. Яйца куриные. Сахар-песок. Соль поваренная пищевая. Чай черный байховый. Мука пшеничная. Хлеб ржаной, ржано-пшеничный. Хлеб и булочные изделия из пшеничной муки. Рис шлифованный. Пшено. Крупа гречневая – ядрица. Вермишель. Картофель. Капуста белокочанная свежая. Лук репчатый. Морковь. Яблоки.</a:t>
            </a:r>
          </a:p>
          <a:p>
            <a:r>
              <a:rPr lang="ru-RU" sz="1100" dirty="0"/>
              <a:t> </a:t>
            </a:r>
            <a:r>
              <a:rPr lang="ru-RU" sz="1300" b="1" i="1" dirty="0" smtClean="0">
                <a:solidFill>
                  <a:srgbClr val="C00000"/>
                </a:solidFill>
              </a:rPr>
              <a:t>!!! </a:t>
            </a:r>
            <a:r>
              <a:rPr lang="ru-RU" sz="1300" b="1" i="1" dirty="0">
                <a:solidFill>
                  <a:srgbClr val="C00000"/>
                </a:solidFill>
              </a:rPr>
              <a:t>Если </a:t>
            </a:r>
            <a:r>
              <a:rPr lang="ru-RU" sz="1300" b="1" i="1" dirty="0"/>
              <a:t>Организация </a:t>
            </a:r>
            <a:r>
              <a:rPr lang="ru-RU" sz="1300" b="1" i="1" dirty="0">
                <a:solidFill>
                  <a:srgbClr val="C00000"/>
                </a:solidFill>
              </a:rPr>
              <a:t>изготавливает, доставляет, хранит или реализует такие товары</a:t>
            </a:r>
            <a:r>
              <a:rPr lang="ru-RU" sz="1300" b="1" i="1" dirty="0"/>
              <a:t>, а также </a:t>
            </a:r>
            <a:r>
              <a:rPr lang="ru-RU" sz="1300" b="1" i="1" dirty="0">
                <a:solidFill>
                  <a:srgbClr val="C00000"/>
                </a:solidFill>
              </a:rPr>
              <a:t>материалы и сырье для производства указанных товаров </a:t>
            </a:r>
            <a:r>
              <a:rPr lang="ru-RU" sz="1300" b="1" i="1" dirty="0"/>
              <a:t>– </a:t>
            </a:r>
            <a:r>
              <a:rPr lang="ru-RU" sz="1300" b="1" i="1" dirty="0" smtClean="0"/>
              <a:t>запрета на работу </a:t>
            </a:r>
            <a:r>
              <a:rPr lang="ru-RU" sz="1300" b="1" i="1" dirty="0" smtClean="0">
                <a:solidFill>
                  <a:srgbClr val="C00000"/>
                </a:solidFill>
              </a:rPr>
              <a:t>НЕТ</a:t>
            </a:r>
            <a:endParaRPr lang="ru-RU" sz="1300" u="sng" dirty="0">
              <a:solidFill>
                <a:srgbClr val="C00000"/>
              </a:solidFill>
            </a:endParaRPr>
          </a:p>
        </p:txBody>
      </p:sp>
      <p:sp>
        <p:nvSpPr>
          <p:cNvPr id="11" name="Овал 10">
            <a:extLst>
              <a:ext uri="{FF2B5EF4-FFF2-40B4-BE49-F238E27FC236}">
                <a16:creationId xmlns:a16="http://schemas.microsoft.com/office/drawing/2014/main" xmlns="" id="{038D15B5-2A76-184C-8AFF-BC8717F2F2D3}"/>
              </a:ext>
            </a:extLst>
          </p:cNvPr>
          <p:cNvSpPr/>
          <p:nvPr/>
        </p:nvSpPr>
        <p:spPr>
          <a:xfrm>
            <a:off x="606805" y="1232097"/>
            <a:ext cx="216000" cy="21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300" b="1" dirty="0"/>
              <a:t>3</a:t>
            </a:r>
          </a:p>
        </p:txBody>
      </p:sp>
    </p:spTree>
    <p:extLst>
      <p:ext uri="{BB962C8B-B14F-4D97-AF65-F5344CB8AC3E}">
        <p14:creationId xmlns:p14="http://schemas.microsoft.com/office/powerpoint/2010/main" xmlns="" val="3082749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a:extLst>
              <a:ext uri="{FF2B5EF4-FFF2-40B4-BE49-F238E27FC236}">
                <a16:creationId xmlns:a16="http://schemas.microsoft.com/office/drawing/2014/main" xmlns="" id="{A5136289-842E-B240-AA3D-DACE1730339B}"/>
              </a:ext>
            </a:extLst>
          </p:cNvPr>
          <p:cNvGraphicFramePr>
            <a:graphicFrameLocks noChangeAspect="1"/>
          </p:cNvGraphicFramePr>
          <p:nvPr>
            <p:extLst>
              <p:ext uri="{D42A27DB-BD31-4B8C-83A1-F6EECF244321}">
                <p14:modId xmlns:p14="http://schemas.microsoft.com/office/powerpoint/2010/main" xmlns="" val="4294556989"/>
              </p:ext>
            </p:extLst>
          </p:nvPr>
        </p:nvGraphicFramePr>
        <p:xfrm>
          <a:off x="1588" y="1588"/>
          <a:ext cx="1587" cy="1587"/>
        </p:xfrm>
        <a:graphic>
          <a:graphicData uri="http://schemas.openxmlformats.org/presentationml/2006/ole">
            <p:oleObj spid="_x0000_s133150" name="Слайд think-cell" r:id="rId5" imgW="7761960" imgH="10047960" progId="">
              <p:embed/>
            </p:oleObj>
          </a:graphicData>
        </a:graphic>
      </p:graphicFrame>
      <p:sp>
        <p:nvSpPr>
          <p:cNvPr id="5" name="Прямоугольник 4" hidden="1">
            <a:extLst>
              <a:ext uri="{FF2B5EF4-FFF2-40B4-BE49-F238E27FC236}">
                <a16:creationId xmlns:a16="http://schemas.microsoft.com/office/drawing/2014/main" xmlns="" id="{2B19ADBF-DFAE-0447-8BA1-F1D451AA44AB}"/>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u-RU" sz="1800" b="1" dirty="0">
              <a:latin typeface="Segoe UI" panose="020B0502040204020203" pitchFamily="34" charset="0"/>
              <a:ea typeface="Segoe UI" panose="020B0502040204020203" pitchFamily="34" charset="0"/>
              <a:sym typeface="Segoe UI" panose="020B0502040204020203" pitchFamily="34" charset="0"/>
            </a:endParaRPr>
          </a:p>
        </p:txBody>
      </p:sp>
      <p:sp>
        <p:nvSpPr>
          <p:cNvPr id="4" name="Номер слайда 3">
            <a:extLst>
              <a:ext uri="{FF2B5EF4-FFF2-40B4-BE49-F238E27FC236}">
                <a16:creationId xmlns:a16="http://schemas.microsoft.com/office/drawing/2014/main" xmlns="" id="{EA494453-3769-C541-9627-781BB9C85830}"/>
              </a:ext>
            </a:extLst>
          </p:cNvPr>
          <p:cNvSpPr>
            <a:spLocks noGrp="1"/>
          </p:cNvSpPr>
          <p:nvPr>
            <p:ph type="sldNum" sz="quarter" idx="4"/>
          </p:nvPr>
        </p:nvSpPr>
        <p:spPr/>
        <p:txBody>
          <a:bodyPr/>
          <a:lstStyle/>
          <a:p>
            <a:fld id="{50F14DE7-7E30-4447-9A53-6BC505903302}" type="slidenum">
              <a:rPr lang="ru-RU" smtClean="0"/>
              <a:pPr/>
              <a:t>6</a:t>
            </a:fld>
            <a:endParaRPr lang="ru-RU" dirty="0"/>
          </a:p>
        </p:txBody>
      </p:sp>
      <p:sp>
        <p:nvSpPr>
          <p:cNvPr id="9" name="TextBox 8">
            <a:extLst>
              <a:ext uri="{FF2B5EF4-FFF2-40B4-BE49-F238E27FC236}">
                <a16:creationId xmlns:a16="http://schemas.microsoft.com/office/drawing/2014/main" xmlns="" id="{1FA18E8A-DED9-C544-8D54-6843B78F1050}"/>
              </a:ext>
            </a:extLst>
          </p:cNvPr>
          <p:cNvSpPr txBox="1"/>
          <p:nvPr/>
        </p:nvSpPr>
        <p:spPr>
          <a:xfrm>
            <a:off x="1000123" y="1463791"/>
            <a:ext cx="7743622" cy="2877711"/>
          </a:xfrm>
          <a:prstGeom prst="rect">
            <a:avLst/>
          </a:prstGeom>
          <a:noFill/>
        </p:spPr>
        <p:txBody>
          <a:bodyPr wrap="square" lIns="0" tIns="0" rIns="0" bIns="0" rtlCol="0">
            <a:spAutoFit/>
          </a:bodyPr>
          <a:lstStyle/>
          <a:p>
            <a:pPr lvl="0"/>
            <a:r>
              <a:rPr lang="ru-RU" b="1" dirty="0"/>
              <a:t>Организацией, выполняющей неотложные работы в условиях чрезвычайных обстоятельств, в иных случаях, ставящих под угрозу жизнь или нормальные жизненные условия населения.</a:t>
            </a:r>
          </a:p>
          <a:p>
            <a:pPr marL="225425" indent="-225425" algn="just">
              <a:buClr>
                <a:srgbClr val="C00000"/>
              </a:buClr>
              <a:buFont typeface="Arial" panose="020B0604020202020204" pitchFamily="34" charset="0"/>
              <a:buChar char="•"/>
            </a:pPr>
            <a:endParaRPr lang="ru-RU" dirty="0" smtClean="0"/>
          </a:p>
          <a:p>
            <a:pPr marL="225425" indent="-225425" algn="just">
              <a:buClr>
                <a:srgbClr val="C00000"/>
              </a:buClr>
              <a:buFont typeface="Arial" panose="020B0604020202020204" pitchFamily="34" charset="0"/>
              <a:buChar char="•"/>
            </a:pPr>
            <a:r>
              <a:rPr lang="ru-RU" dirty="0" smtClean="0"/>
              <a:t>организации </a:t>
            </a:r>
            <a:r>
              <a:rPr lang="ru-RU" dirty="0"/>
              <a:t>ЖКХ, организации в сфере обращения с отходами производства и потребления, транспортные и другие организации, без функционирования которых остановится непрерывность минимально необходимого обслуживания населения, организации, предоставляющие финансовые услуги в части неотложных функций</a:t>
            </a:r>
            <a:r>
              <a:rPr lang="ru-RU" dirty="0" smtClean="0"/>
              <a:t>; нефтепродуктообеспечение;</a:t>
            </a:r>
            <a:endParaRPr lang="ru-RU" dirty="0"/>
          </a:p>
          <a:p>
            <a:pPr marL="225425" indent="-225425" algn="just">
              <a:spcBef>
                <a:spcPts val="600"/>
              </a:spcBef>
              <a:buClr>
                <a:srgbClr val="C00000"/>
              </a:buClr>
              <a:buFont typeface="Arial" panose="020B0604020202020204" pitchFamily="34" charset="0"/>
              <a:buChar char="•"/>
            </a:pPr>
            <a:r>
              <a:rPr lang="ru-RU" dirty="0">
                <a:solidFill>
                  <a:srgbClr val="C00000"/>
                </a:solidFill>
              </a:rPr>
              <a:t>п</a:t>
            </a:r>
            <a:r>
              <a:rPr lang="ru-RU" dirty="0" smtClean="0">
                <a:solidFill>
                  <a:srgbClr val="C00000"/>
                </a:solidFill>
              </a:rPr>
              <a:t>редприятия</a:t>
            </a:r>
            <a:r>
              <a:rPr lang="ru-RU" dirty="0">
                <a:solidFill>
                  <a:srgbClr val="C00000"/>
                </a:solidFill>
              </a:rPr>
              <a:t>, выпускающие </a:t>
            </a:r>
            <a:r>
              <a:rPr lang="ru-RU" dirty="0"/>
              <a:t>средства индивидуальной защиты, дезинфицирующие средства, лекарственные средства, медицинские изделия, </a:t>
            </a:r>
            <a:r>
              <a:rPr lang="ru-RU" dirty="0" err="1"/>
              <a:t>теплотелевизионные</a:t>
            </a:r>
            <a:r>
              <a:rPr lang="ru-RU" dirty="0"/>
              <a:t> регистраторы, бесконтактные термометры и установки обеззараживания воздуха, </a:t>
            </a:r>
            <a:r>
              <a:rPr lang="ru-RU" dirty="0">
                <a:solidFill>
                  <a:srgbClr val="C00000"/>
                </a:solidFill>
              </a:rPr>
              <a:t>а также предприятия, выпускающие материалы, сырье и комплектующие изделия</a:t>
            </a:r>
            <a:r>
              <a:rPr lang="ru-RU" dirty="0"/>
              <a:t>, необходимые для их производства; организации, деятельность которых связана с защитой здоровья населения и предотвращением распространения новой </a:t>
            </a:r>
            <a:r>
              <a:rPr lang="ru-RU" dirty="0" err="1"/>
              <a:t>коронавирусной</a:t>
            </a:r>
            <a:r>
              <a:rPr lang="ru-RU" dirty="0"/>
              <a:t> инфекции.</a:t>
            </a:r>
          </a:p>
        </p:txBody>
      </p:sp>
      <p:sp>
        <p:nvSpPr>
          <p:cNvPr id="11" name="Овал 10">
            <a:extLst>
              <a:ext uri="{FF2B5EF4-FFF2-40B4-BE49-F238E27FC236}">
                <a16:creationId xmlns:a16="http://schemas.microsoft.com/office/drawing/2014/main" xmlns="" id="{038D15B5-2A76-184C-8AFF-BC8717F2F2D3}"/>
              </a:ext>
            </a:extLst>
          </p:cNvPr>
          <p:cNvSpPr/>
          <p:nvPr/>
        </p:nvSpPr>
        <p:spPr>
          <a:xfrm>
            <a:off x="723323" y="1455822"/>
            <a:ext cx="216000" cy="21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b="1" dirty="0"/>
              <a:t>4</a:t>
            </a:r>
          </a:p>
        </p:txBody>
      </p:sp>
      <p:sp>
        <p:nvSpPr>
          <p:cNvPr id="10" name="Заголовок 2">
            <a:extLst>
              <a:ext uri="{FF2B5EF4-FFF2-40B4-BE49-F238E27FC236}">
                <a16:creationId xmlns:a16="http://schemas.microsoft.com/office/drawing/2014/main" xmlns="" id="{EB59DAB3-9864-9042-AB41-E07B7A37DFF4}"/>
              </a:ext>
            </a:extLst>
          </p:cNvPr>
          <p:cNvSpPr>
            <a:spLocks noGrp="1"/>
          </p:cNvSpPr>
          <p:nvPr>
            <p:ph type="title"/>
          </p:nvPr>
        </p:nvSpPr>
        <p:spPr>
          <a:xfrm>
            <a:off x="1223963" y="98780"/>
            <a:ext cx="4977381" cy="893746"/>
          </a:xfrm>
        </p:spPr>
        <p:txBody>
          <a:bodyPr/>
          <a:lstStyle/>
          <a:p>
            <a:pPr algn="l"/>
            <a:r>
              <a:rPr lang="ru-RU" dirty="0"/>
              <a:t/>
            </a:r>
            <a:br>
              <a:rPr lang="ru-RU" dirty="0"/>
            </a:br>
            <a:r>
              <a:rPr lang="ru-RU" dirty="0"/>
              <a:t>Вы РАБОТАЕТЕ, Если организация является: </a:t>
            </a:r>
          </a:p>
        </p:txBody>
      </p:sp>
    </p:spTree>
    <p:extLst>
      <p:ext uri="{BB962C8B-B14F-4D97-AF65-F5344CB8AC3E}">
        <p14:creationId xmlns:p14="http://schemas.microsoft.com/office/powerpoint/2010/main" xmlns="" val="4070275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a:extLst>
              <a:ext uri="{FF2B5EF4-FFF2-40B4-BE49-F238E27FC236}">
                <a16:creationId xmlns:a16="http://schemas.microsoft.com/office/drawing/2014/main" xmlns="" id="{A5136289-842E-B240-AA3D-DACE1730339B}"/>
              </a:ext>
            </a:extLst>
          </p:cNvPr>
          <p:cNvGraphicFramePr>
            <a:graphicFrameLocks noChangeAspect="1"/>
          </p:cNvGraphicFramePr>
          <p:nvPr>
            <p:extLst>
              <p:ext uri="{D42A27DB-BD31-4B8C-83A1-F6EECF244321}">
                <p14:modId xmlns:p14="http://schemas.microsoft.com/office/powerpoint/2010/main" xmlns="" val="1652365721"/>
              </p:ext>
            </p:extLst>
          </p:nvPr>
        </p:nvGraphicFramePr>
        <p:xfrm>
          <a:off x="1588" y="1588"/>
          <a:ext cx="1587" cy="1587"/>
        </p:xfrm>
        <a:graphic>
          <a:graphicData uri="http://schemas.openxmlformats.org/presentationml/2006/ole">
            <p:oleObj spid="_x0000_s134174" name="Слайд think-cell" r:id="rId5" imgW="7761960" imgH="10047960" progId="">
              <p:embed/>
            </p:oleObj>
          </a:graphicData>
        </a:graphic>
      </p:graphicFrame>
      <p:sp>
        <p:nvSpPr>
          <p:cNvPr id="5" name="Прямоугольник 4" hidden="1">
            <a:extLst>
              <a:ext uri="{FF2B5EF4-FFF2-40B4-BE49-F238E27FC236}">
                <a16:creationId xmlns:a16="http://schemas.microsoft.com/office/drawing/2014/main" xmlns="" id="{2B19ADBF-DFAE-0447-8BA1-F1D451AA44AB}"/>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u-RU" sz="1800" b="1" dirty="0">
              <a:latin typeface="Segoe UI" panose="020B0502040204020203" pitchFamily="34" charset="0"/>
              <a:ea typeface="Segoe UI" panose="020B0502040204020203" pitchFamily="34" charset="0"/>
              <a:sym typeface="Segoe UI" panose="020B0502040204020203" pitchFamily="34" charset="0"/>
            </a:endParaRPr>
          </a:p>
        </p:txBody>
      </p:sp>
      <p:sp>
        <p:nvSpPr>
          <p:cNvPr id="4" name="Номер слайда 3">
            <a:extLst>
              <a:ext uri="{FF2B5EF4-FFF2-40B4-BE49-F238E27FC236}">
                <a16:creationId xmlns:a16="http://schemas.microsoft.com/office/drawing/2014/main" xmlns="" id="{EA494453-3769-C541-9627-781BB9C85830}"/>
              </a:ext>
            </a:extLst>
          </p:cNvPr>
          <p:cNvSpPr>
            <a:spLocks noGrp="1"/>
          </p:cNvSpPr>
          <p:nvPr>
            <p:ph type="sldNum" sz="quarter" idx="4"/>
          </p:nvPr>
        </p:nvSpPr>
        <p:spPr/>
        <p:txBody>
          <a:bodyPr/>
          <a:lstStyle/>
          <a:p>
            <a:fld id="{50F14DE7-7E30-4447-9A53-6BC505903302}" type="slidenum">
              <a:rPr lang="ru-RU" smtClean="0"/>
              <a:pPr/>
              <a:t>7</a:t>
            </a:fld>
            <a:endParaRPr lang="ru-RU" dirty="0"/>
          </a:p>
        </p:txBody>
      </p:sp>
      <p:sp>
        <p:nvSpPr>
          <p:cNvPr id="9" name="TextBox 8">
            <a:extLst>
              <a:ext uri="{FF2B5EF4-FFF2-40B4-BE49-F238E27FC236}">
                <a16:creationId xmlns:a16="http://schemas.microsoft.com/office/drawing/2014/main" xmlns="" id="{1FA18E8A-DED9-C544-8D54-6843B78F1050}"/>
              </a:ext>
            </a:extLst>
          </p:cNvPr>
          <p:cNvSpPr txBox="1"/>
          <p:nvPr/>
        </p:nvSpPr>
        <p:spPr>
          <a:xfrm>
            <a:off x="1058013" y="1341439"/>
            <a:ext cx="7381377" cy="1938992"/>
          </a:xfrm>
          <a:prstGeom prst="rect">
            <a:avLst/>
          </a:prstGeom>
          <a:noFill/>
        </p:spPr>
        <p:txBody>
          <a:bodyPr wrap="square" lIns="0" tIns="0" rIns="0" bIns="0" rtlCol="0">
            <a:spAutoFit/>
          </a:bodyPr>
          <a:lstStyle/>
          <a:p>
            <a:pPr lvl="0">
              <a:spcBef>
                <a:spcPts val="600"/>
              </a:spcBef>
            </a:pPr>
            <a:r>
              <a:rPr lang="ru-RU" b="1" dirty="0"/>
              <a:t>Организацией, осуществляющей неотложные ремонтные и погрузочно-разгрузочные работы.</a:t>
            </a:r>
          </a:p>
          <a:p>
            <a:pPr lvl="0"/>
            <a:endParaRPr lang="ru-RU" b="1" dirty="0"/>
          </a:p>
          <a:p>
            <a:pPr lvl="0"/>
            <a:r>
              <a:rPr lang="ru-RU" b="1" dirty="0">
                <a:solidFill>
                  <a:schemeClr val="tx2"/>
                </a:solidFill>
              </a:rPr>
              <a:t>Неотложные работы </a:t>
            </a:r>
            <a:r>
              <a:rPr lang="ru-RU" dirty="0"/>
              <a:t>– это работы, которые НЕВОЗМОЖНО по каким-либо обстоятельствам перенести на более поздний срок.</a:t>
            </a:r>
          </a:p>
          <a:p>
            <a:pPr lvl="0"/>
            <a:endParaRPr lang="ru-RU" b="1" dirty="0"/>
          </a:p>
          <a:p>
            <a:pPr lvl="0"/>
            <a:r>
              <a:rPr lang="ru-RU" b="1" dirty="0">
                <a:solidFill>
                  <a:srgbClr val="C00000"/>
                </a:solidFill>
              </a:rPr>
              <a:t>Например!</a:t>
            </a:r>
            <a:r>
              <a:rPr lang="ru-RU" dirty="0">
                <a:solidFill>
                  <a:srgbClr val="C00000"/>
                </a:solidFill>
              </a:rPr>
              <a:t> </a:t>
            </a:r>
          </a:p>
          <a:p>
            <a:pPr lvl="0"/>
            <a:r>
              <a:rPr lang="ru-RU" dirty="0"/>
              <a:t>Работа логистических центров, аварийная ситуация, возможная к возникновению в связи </a:t>
            </a:r>
            <a:r>
              <a:rPr lang="ru-RU" dirty="0" smtClean="0"/>
              <a:t/>
            </a:r>
            <a:br>
              <a:rPr lang="ru-RU" dirty="0" smtClean="0"/>
            </a:br>
            <a:r>
              <a:rPr lang="ru-RU" dirty="0" smtClean="0"/>
              <a:t>с </a:t>
            </a:r>
            <a:r>
              <a:rPr lang="ru-RU" dirty="0"/>
              <a:t>приостановкой строительных работ, срочные (аварийные) </a:t>
            </a:r>
            <a:r>
              <a:rPr lang="ru-RU" dirty="0" smtClean="0"/>
              <a:t>работы; </a:t>
            </a:r>
            <a:r>
              <a:rPr lang="ru-RU" dirty="0" err="1" smtClean="0"/>
              <a:t>шиномонтаж</a:t>
            </a:r>
            <a:r>
              <a:rPr lang="ru-RU" dirty="0" smtClean="0"/>
              <a:t> ДЕЖУРНАЯ бригада, автосервис ДЕЖУРНАЯ бригада</a:t>
            </a:r>
            <a:endParaRPr lang="ru-RU" dirty="0"/>
          </a:p>
        </p:txBody>
      </p:sp>
      <p:sp>
        <p:nvSpPr>
          <p:cNvPr id="11" name="Овал 10">
            <a:extLst>
              <a:ext uri="{FF2B5EF4-FFF2-40B4-BE49-F238E27FC236}">
                <a16:creationId xmlns:a16="http://schemas.microsoft.com/office/drawing/2014/main" xmlns="" id="{038D15B5-2A76-184C-8AFF-BC8717F2F2D3}"/>
              </a:ext>
            </a:extLst>
          </p:cNvPr>
          <p:cNvSpPr/>
          <p:nvPr/>
        </p:nvSpPr>
        <p:spPr>
          <a:xfrm>
            <a:off x="704610" y="1333470"/>
            <a:ext cx="216000" cy="21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b="1" dirty="0"/>
              <a:t>5</a:t>
            </a:r>
          </a:p>
        </p:txBody>
      </p:sp>
      <p:sp>
        <p:nvSpPr>
          <p:cNvPr id="10" name="Стрелка вправо 9">
            <a:extLst>
              <a:ext uri="{FF2B5EF4-FFF2-40B4-BE49-F238E27FC236}">
                <a16:creationId xmlns:a16="http://schemas.microsoft.com/office/drawing/2014/main" xmlns="" id="{688EC1CD-314F-AB4E-9EEE-81DA7DB2F121}"/>
              </a:ext>
            </a:extLst>
          </p:cNvPr>
          <p:cNvSpPr/>
          <p:nvPr/>
        </p:nvSpPr>
        <p:spPr>
          <a:xfrm rot="5400000">
            <a:off x="4613168" y="3215326"/>
            <a:ext cx="271066" cy="1354270"/>
          </a:xfrm>
          <a:prstGeom prst="rightArrow">
            <a:avLst>
              <a:gd name="adj1" fmla="val 77941"/>
              <a:gd name="adj2" fmla="val 50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Заголовок 2">
            <a:extLst>
              <a:ext uri="{FF2B5EF4-FFF2-40B4-BE49-F238E27FC236}">
                <a16:creationId xmlns:a16="http://schemas.microsoft.com/office/drawing/2014/main" xmlns="" id="{AE2524B4-F3F4-934C-B3F0-4F0CD2D5ADE1}"/>
              </a:ext>
            </a:extLst>
          </p:cNvPr>
          <p:cNvSpPr>
            <a:spLocks noGrp="1"/>
          </p:cNvSpPr>
          <p:nvPr>
            <p:ph type="title"/>
          </p:nvPr>
        </p:nvSpPr>
        <p:spPr>
          <a:xfrm>
            <a:off x="1258888" y="98780"/>
            <a:ext cx="4942456" cy="893746"/>
          </a:xfrm>
        </p:spPr>
        <p:txBody>
          <a:bodyPr/>
          <a:lstStyle/>
          <a:p>
            <a:pPr algn="l"/>
            <a:r>
              <a:rPr lang="ru-RU" dirty="0"/>
              <a:t/>
            </a:r>
            <a:br>
              <a:rPr lang="ru-RU" dirty="0"/>
            </a:br>
            <a:r>
              <a:rPr lang="ru-RU" dirty="0"/>
              <a:t>Вы РАБОТАЕТЕ, Если организация является: </a:t>
            </a:r>
          </a:p>
        </p:txBody>
      </p:sp>
      <p:sp>
        <p:nvSpPr>
          <p:cNvPr id="13" name="TextBox 12">
            <a:extLst>
              <a:ext uri="{FF2B5EF4-FFF2-40B4-BE49-F238E27FC236}">
                <a16:creationId xmlns:a16="http://schemas.microsoft.com/office/drawing/2014/main" xmlns="" id="{D93B332C-4F6F-A642-A51E-3904B51231B7}"/>
              </a:ext>
            </a:extLst>
          </p:cNvPr>
          <p:cNvSpPr txBox="1"/>
          <p:nvPr/>
        </p:nvSpPr>
        <p:spPr>
          <a:xfrm>
            <a:off x="2123606" y="4166065"/>
            <a:ext cx="5250190" cy="430887"/>
          </a:xfrm>
          <a:prstGeom prst="rect">
            <a:avLst/>
          </a:prstGeom>
          <a:noFill/>
        </p:spPr>
        <p:txBody>
          <a:bodyPr wrap="square" lIns="0" tIns="0" rIns="0" bIns="0" rtlCol="0">
            <a:spAutoFit/>
          </a:bodyPr>
          <a:lstStyle/>
          <a:p>
            <a:pPr algn="ctr"/>
            <a:r>
              <a:rPr lang="ru-RU" b="1" dirty="0">
                <a:solidFill>
                  <a:srgbClr val="C00000"/>
                </a:solidFill>
              </a:rPr>
              <a:t>НИКАКИЕ документы дополнительно оформлять не нужно,</a:t>
            </a:r>
            <a:endParaRPr lang="ru-RU" dirty="0">
              <a:solidFill>
                <a:srgbClr val="C00000"/>
              </a:solidFill>
            </a:endParaRPr>
          </a:p>
          <a:p>
            <a:pPr algn="ctr"/>
            <a:r>
              <a:rPr lang="ru-RU" dirty="0"/>
              <a:t>продолжайте работать в режиме рабочей недели.</a:t>
            </a:r>
          </a:p>
        </p:txBody>
      </p:sp>
      <p:sp>
        <p:nvSpPr>
          <p:cNvPr id="14" name="TextBox 13">
            <a:extLst>
              <a:ext uri="{FF2B5EF4-FFF2-40B4-BE49-F238E27FC236}">
                <a16:creationId xmlns:a16="http://schemas.microsoft.com/office/drawing/2014/main" xmlns="" id="{4B760767-A90B-8B45-8DC2-3B5F4BC120AC}"/>
              </a:ext>
            </a:extLst>
          </p:cNvPr>
          <p:cNvSpPr txBox="1"/>
          <p:nvPr/>
        </p:nvSpPr>
        <p:spPr>
          <a:xfrm>
            <a:off x="1058013" y="3374253"/>
            <a:ext cx="7381377" cy="430887"/>
          </a:xfrm>
          <a:prstGeom prst="rect">
            <a:avLst/>
          </a:prstGeom>
          <a:noFill/>
        </p:spPr>
        <p:txBody>
          <a:bodyPr wrap="square" lIns="0" tIns="0" rIns="0" bIns="0" rtlCol="0">
            <a:spAutoFit/>
          </a:bodyPr>
          <a:lstStyle/>
          <a:p>
            <a:r>
              <a:rPr lang="ru-RU" dirty="0"/>
              <a:t>Если </a:t>
            </a:r>
            <a:r>
              <a:rPr lang="ru-RU" b="1" dirty="0">
                <a:solidFill>
                  <a:srgbClr val="C00000"/>
                </a:solidFill>
              </a:rPr>
              <a:t>Вы</a:t>
            </a:r>
            <a:r>
              <a:rPr lang="ru-RU" dirty="0">
                <a:solidFill>
                  <a:srgbClr val="C00000"/>
                </a:solidFill>
              </a:rPr>
              <a:t> </a:t>
            </a:r>
            <a:r>
              <a:rPr lang="ru-RU" b="1" u="sng" dirty="0">
                <a:solidFill>
                  <a:srgbClr val="C00000"/>
                </a:solidFill>
              </a:rPr>
              <a:t>не сомневаетесь</a:t>
            </a:r>
            <a:r>
              <a:rPr lang="ru-RU" dirty="0"/>
              <a:t>, что </a:t>
            </a:r>
            <a:r>
              <a:rPr lang="ru-RU" b="1" u="sng" dirty="0">
                <a:solidFill>
                  <a:srgbClr val="C00000"/>
                </a:solidFill>
              </a:rPr>
              <a:t>Ваша организация подходит</a:t>
            </a:r>
            <a:r>
              <a:rPr lang="ru-RU" b="1" dirty="0">
                <a:solidFill>
                  <a:srgbClr val="C00000"/>
                </a:solidFill>
              </a:rPr>
              <a:t> </a:t>
            </a:r>
            <a:r>
              <a:rPr lang="ru-RU" dirty="0"/>
              <a:t>хотя бы под одно из перечисленных исключений</a:t>
            </a:r>
            <a:endParaRPr lang="ru-RU" sz="1000" b="1" i="1" dirty="0">
              <a:solidFill>
                <a:srgbClr val="C00000"/>
              </a:solidFill>
            </a:endParaRPr>
          </a:p>
        </p:txBody>
      </p:sp>
    </p:spTree>
    <p:extLst>
      <p:ext uri="{BB962C8B-B14F-4D97-AF65-F5344CB8AC3E}">
        <p14:creationId xmlns:p14="http://schemas.microsoft.com/office/powerpoint/2010/main" xmlns="" val="3822862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a:extLst>
              <a:ext uri="{FF2B5EF4-FFF2-40B4-BE49-F238E27FC236}">
                <a16:creationId xmlns:a16="http://schemas.microsoft.com/office/drawing/2014/main" xmlns="" id="{A5136289-842E-B240-AA3D-DACE1730339B}"/>
              </a:ext>
            </a:extLst>
          </p:cNvPr>
          <p:cNvGraphicFramePr>
            <a:graphicFrameLocks noChangeAspect="1"/>
          </p:cNvGraphicFramePr>
          <p:nvPr>
            <p:extLst>
              <p:ext uri="{D42A27DB-BD31-4B8C-83A1-F6EECF244321}">
                <p14:modId xmlns:p14="http://schemas.microsoft.com/office/powerpoint/2010/main" xmlns="" val="662226842"/>
              </p:ext>
            </p:extLst>
          </p:nvPr>
        </p:nvGraphicFramePr>
        <p:xfrm>
          <a:off x="1588" y="1588"/>
          <a:ext cx="1587" cy="1587"/>
        </p:xfrm>
        <a:graphic>
          <a:graphicData uri="http://schemas.openxmlformats.org/presentationml/2006/ole">
            <p:oleObj spid="_x0000_s144398" name="Слайд think-cell" r:id="rId5" imgW="7761960" imgH="10047960" progId="">
              <p:embed/>
            </p:oleObj>
          </a:graphicData>
        </a:graphic>
      </p:graphicFrame>
      <p:sp>
        <p:nvSpPr>
          <p:cNvPr id="5" name="Прямоугольник 4" hidden="1">
            <a:extLst>
              <a:ext uri="{FF2B5EF4-FFF2-40B4-BE49-F238E27FC236}">
                <a16:creationId xmlns:a16="http://schemas.microsoft.com/office/drawing/2014/main" xmlns="" id="{2B19ADBF-DFAE-0447-8BA1-F1D451AA44AB}"/>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u-RU" sz="1800" b="1" dirty="0">
              <a:latin typeface="Segoe UI" panose="020B0502040204020203" pitchFamily="34" charset="0"/>
              <a:ea typeface="Segoe UI" panose="020B0502040204020203" pitchFamily="34" charset="0"/>
              <a:sym typeface="Segoe UI" panose="020B0502040204020203" pitchFamily="34" charset="0"/>
            </a:endParaRPr>
          </a:p>
        </p:txBody>
      </p:sp>
      <p:sp>
        <p:nvSpPr>
          <p:cNvPr id="4" name="Номер слайда 3">
            <a:extLst>
              <a:ext uri="{FF2B5EF4-FFF2-40B4-BE49-F238E27FC236}">
                <a16:creationId xmlns:a16="http://schemas.microsoft.com/office/drawing/2014/main" xmlns="" id="{EA494453-3769-C541-9627-781BB9C85830}"/>
              </a:ext>
            </a:extLst>
          </p:cNvPr>
          <p:cNvSpPr>
            <a:spLocks noGrp="1"/>
          </p:cNvSpPr>
          <p:nvPr>
            <p:ph type="sldNum" sz="quarter" idx="4"/>
          </p:nvPr>
        </p:nvSpPr>
        <p:spPr/>
        <p:txBody>
          <a:bodyPr/>
          <a:lstStyle/>
          <a:p>
            <a:fld id="{50F14DE7-7E30-4447-9A53-6BC505903302}" type="slidenum">
              <a:rPr lang="ru-RU" smtClean="0"/>
              <a:pPr/>
              <a:t>8</a:t>
            </a:fld>
            <a:endParaRPr lang="ru-RU" dirty="0"/>
          </a:p>
        </p:txBody>
      </p:sp>
      <p:sp>
        <p:nvSpPr>
          <p:cNvPr id="9" name="TextBox 8">
            <a:extLst>
              <a:ext uri="{FF2B5EF4-FFF2-40B4-BE49-F238E27FC236}">
                <a16:creationId xmlns:a16="http://schemas.microsoft.com/office/drawing/2014/main" xmlns="" id="{1FA18E8A-DED9-C544-8D54-6843B78F1050}"/>
              </a:ext>
            </a:extLst>
          </p:cNvPr>
          <p:cNvSpPr txBox="1"/>
          <p:nvPr/>
        </p:nvSpPr>
        <p:spPr>
          <a:xfrm>
            <a:off x="1000123" y="1463791"/>
            <a:ext cx="7743622" cy="3262432"/>
          </a:xfrm>
          <a:prstGeom prst="rect">
            <a:avLst/>
          </a:prstGeom>
          <a:noFill/>
        </p:spPr>
        <p:txBody>
          <a:bodyPr wrap="square" lIns="0" tIns="0" rIns="0" bIns="0" rtlCol="0">
            <a:spAutoFit/>
          </a:bodyPr>
          <a:lstStyle/>
          <a:p>
            <a:r>
              <a:rPr lang="ru-RU" b="1" dirty="0" smtClean="0"/>
              <a:t>К организациям, обеспечивающим </a:t>
            </a:r>
            <a:r>
              <a:rPr lang="ru-RU" b="1" dirty="0"/>
              <a:t>всю товаропроводящую цепочку </a:t>
            </a:r>
            <a:r>
              <a:rPr lang="ru-RU" b="1" dirty="0" smtClean="0"/>
              <a:t>товаров первой необходимости </a:t>
            </a:r>
            <a:r>
              <a:rPr lang="ru-RU" b="1" dirty="0"/>
              <a:t>от производителя до конечного потребителя, включая производителей, поставщиков, дистрибьюторов, транспортно-логистические организации, логистические комплексы, организации, оказывающие услуги по подготовке, обработке, упаковке товаров </a:t>
            </a:r>
            <a:r>
              <a:rPr lang="ru-RU" b="1" dirty="0" smtClean="0"/>
              <a:t>                       и </a:t>
            </a:r>
            <a:r>
              <a:rPr lang="ru-RU" b="1" dirty="0"/>
              <a:t>иные подобные услуги, распределительные центры, оптовые рынки, склады, службы доставки, курьерские службы, пункты выдачи заказов, объекты торговли всех форматов (в том числе нестационарные и мобильные объекты), а также управляющие компании, в том числе обеспечивающие функционирование объектов недвижимости, в которых располагаются такие организации.</a:t>
            </a:r>
          </a:p>
          <a:p>
            <a:pPr>
              <a:spcBef>
                <a:spcPts val="600"/>
              </a:spcBef>
              <a:spcAft>
                <a:spcPts val="600"/>
              </a:spcAft>
            </a:pPr>
            <a:r>
              <a:rPr lang="ru-RU" b="1" dirty="0" smtClean="0">
                <a:solidFill>
                  <a:srgbClr val="C00000"/>
                </a:solidFill>
              </a:rPr>
              <a:t>Например! </a:t>
            </a:r>
          </a:p>
          <a:p>
            <a:pPr marL="225425" indent="-225425" algn="just">
              <a:buClr>
                <a:srgbClr val="C00000"/>
              </a:buClr>
              <a:buFont typeface="Arial" panose="020B0604020202020204" pitchFamily="34" charset="0"/>
              <a:buChar char="•"/>
            </a:pPr>
            <a:r>
              <a:rPr lang="ru-RU" dirty="0" smtClean="0"/>
              <a:t>Вы производите упаковки или являетесь поставщиком сырья/комплектующих для медицинских препаратов и средств индивидуальной защиты? </a:t>
            </a:r>
          </a:p>
          <a:p>
            <a:pPr marL="225425" indent="-225425" algn="just">
              <a:buClr>
                <a:srgbClr val="C00000"/>
              </a:buClr>
              <a:buFont typeface="Arial" panose="020B0604020202020204" pitchFamily="34" charset="0"/>
              <a:buChar char="•"/>
            </a:pPr>
            <a:endParaRPr lang="ru-RU" sz="600" dirty="0" smtClean="0"/>
          </a:p>
          <a:p>
            <a:pPr algn="just">
              <a:buClr>
                <a:srgbClr val="C00000"/>
              </a:buClr>
            </a:pPr>
            <a:r>
              <a:rPr lang="ru-RU" dirty="0"/>
              <a:t> </a:t>
            </a:r>
            <a:r>
              <a:rPr lang="ru-RU" dirty="0" smtClean="0"/>
              <a:t>    </a:t>
            </a:r>
            <a:r>
              <a:rPr lang="ru-RU" b="1" dirty="0" smtClean="0">
                <a:solidFill>
                  <a:srgbClr val="C00000"/>
                </a:solidFill>
              </a:rPr>
              <a:t>Имеете законное право вести свою деятельность в обычном режиме с соблюдением </a:t>
            </a:r>
            <a:br>
              <a:rPr lang="ru-RU" b="1" dirty="0" smtClean="0">
                <a:solidFill>
                  <a:srgbClr val="C00000"/>
                </a:solidFill>
              </a:rPr>
            </a:br>
            <a:r>
              <a:rPr lang="ru-RU" b="1" dirty="0" smtClean="0">
                <a:solidFill>
                  <a:srgbClr val="C00000"/>
                </a:solidFill>
              </a:rPr>
              <a:t>     санитарно-эпидемиологических норм и требований!</a:t>
            </a:r>
            <a:endParaRPr lang="ru-RU" b="1" dirty="0">
              <a:solidFill>
                <a:srgbClr val="C00000"/>
              </a:solidFill>
            </a:endParaRPr>
          </a:p>
        </p:txBody>
      </p:sp>
      <p:sp>
        <p:nvSpPr>
          <p:cNvPr id="10" name="Заголовок 2">
            <a:extLst>
              <a:ext uri="{FF2B5EF4-FFF2-40B4-BE49-F238E27FC236}">
                <a16:creationId xmlns:a16="http://schemas.microsoft.com/office/drawing/2014/main" xmlns="" id="{EB59DAB3-9864-9042-AB41-E07B7A37DFF4}"/>
              </a:ext>
            </a:extLst>
          </p:cNvPr>
          <p:cNvSpPr>
            <a:spLocks noGrp="1"/>
          </p:cNvSpPr>
          <p:nvPr>
            <p:ph type="title"/>
          </p:nvPr>
        </p:nvSpPr>
        <p:spPr>
          <a:xfrm>
            <a:off x="1223963" y="98780"/>
            <a:ext cx="4977381" cy="900246"/>
          </a:xfrm>
        </p:spPr>
        <p:txBody>
          <a:bodyPr/>
          <a:lstStyle/>
          <a:p>
            <a:pPr algn="l"/>
            <a:r>
              <a:rPr lang="ru-RU" dirty="0" smtClean="0"/>
              <a:t/>
            </a:r>
            <a:br>
              <a:rPr lang="ru-RU" dirty="0" smtClean="0"/>
            </a:br>
            <a:r>
              <a:rPr lang="ru-RU" dirty="0" smtClean="0"/>
              <a:t>Вы РАБОТАЕТЕ, Если организация относится: </a:t>
            </a:r>
            <a:endParaRPr lang="ru-RU" dirty="0"/>
          </a:p>
        </p:txBody>
      </p:sp>
    </p:spTree>
    <p:extLst>
      <p:ext uri="{BB962C8B-B14F-4D97-AF65-F5344CB8AC3E}">
        <p14:creationId xmlns:p14="http://schemas.microsoft.com/office/powerpoint/2010/main" xmlns="" val="58333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a:extLst>
              <a:ext uri="{FF2B5EF4-FFF2-40B4-BE49-F238E27FC236}">
                <a16:creationId xmlns:a16="http://schemas.microsoft.com/office/drawing/2014/main" xmlns="" id="{A5136289-842E-B240-AA3D-DACE1730339B}"/>
              </a:ext>
            </a:extLst>
          </p:cNvPr>
          <p:cNvGraphicFramePr>
            <a:graphicFrameLocks noChangeAspect="1"/>
          </p:cNvGraphicFramePr>
          <p:nvPr>
            <p:extLst>
              <p:ext uri="{D42A27DB-BD31-4B8C-83A1-F6EECF244321}">
                <p14:modId xmlns:p14="http://schemas.microsoft.com/office/powerpoint/2010/main" xmlns="" val="1493285563"/>
              </p:ext>
            </p:extLst>
          </p:nvPr>
        </p:nvGraphicFramePr>
        <p:xfrm>
          <a:off x="1588" y="1588"/>
          <a:ext cx="1587" cy="1587"/>
        </p:xfrm>
        <a:graphic>
          <a:graphicData uri="http://schemas.openxmlformats.org/presentationml/2006/ole">
            <p:oleObj spid="_x0000_s148491" name="Слайд think-cell" r:id="rId5" imgW="7761960" imgH="10047960" progId="">
              <p:embed/>
            </p:oleObj>
          </a:graphicData>
        </a:graphic>
      </p:graphicFrame>
      <p:sp>
        <p:nvSpPr>
          <p:cNvPr id="5" name="Прямоугольник 4" hidden="1">
            <a:extLst>
              <a:ext uri="{FF2B5EF4-FFF2-40B4-BE49-F238E27FC236}">
                <a16:creationId xmlns:a16="http://schemas.microsoft.com/office/drawing/2014/main" xmlns="" id="{2B19ADBF-DFAE-0447-8BA1-F1D451AA44AB}"/>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u-RU" sz="1800" b="1" dirty="0">
              <a:latin typeface="Segoe UI" panose="020B0502040204020203" pitchFamily="34" charset="0"/>
              <a:ea typeface="Segoe UI" panose="020B0502040204020203" pitchFamily="34" charset="0"/>
              <a:sym typeface="Segoe UI" panose="020B0502040204020203" pitchFamily="34" charset="0"/>
            </a:endParaRPr>
          </a:p>
        </p:txBody>
      </p:sp>
      <p:sp>
        <p:nvSpPr>
          <p:cNvPr id="4" name="Номер слайда 3">
            <a:extLst>
              <a:ext uri="{FF2B5EF4-FFF2-40B4-BE49-F238E27FC236}">
                <a16:creationId xmlns:a16="http://schemas.microsoft.com/office/drawing/2014/main" xmlns="" id="{EA494453-3769-C541-9627-781BB9C85830}"/>
              </a:ext>
            </a:extLst>
          </p:cNvPr>
          <p:cNvSpPr>
            <a:spLocks noGrp="1"/>
          </p:cNvSpPr>
          <p:nvPr>
            <p:ph type="sldNum" sz="quarter" idx="4"/>
          </p:nvPr>
        </p:nvSpPr>
        <p:spPr/>
        <p:txBody>
          <a:bodyPr/>
          <a:lstStyle/>
          <a:p>
            <a:fld id="{50F14DE7-7E30-4447-9A53-6BC505903302}" type="slidenum">
              <a:rPr lang="ru-RU" smtClean="0"/>
              <a:pPr/>
              <a:t>9</a:t>
            </a:fld>
            <a:endParaRPr lang="ru-RU" dirty="0"/>
          </a:p>
        </p:txBody>
      </p:sp>
      <p:sp>
        <p:nvSpPr>
          <p:cNvPr id="9" name="TextBox 8">
            <a:extLst>
              <a:ext uri="{FF2B5EF4-FFF2-40B4-BE49-F238E27FC236}">
                <a16:creationId xmlns:a16="http://schemas.microsoft.com/office/drawing/2014/main" xmlns="" id="{1FA18E8A-DED9-C544-8D54-6843B78F1050}"/>
              </a:ext>
            </a:extLst>
          </p:cNvPr>
          <p:cNvSpPr txBox="1"/>
          <p:nvPr/>
        </p:nvSpPr>
        <p:spPr>
          <a:xfrm>
            <a:off x="1000123" y="1463791"/>
            <a:ext cx="7743622" cy="3447098"/>
          </a:xfrm>
          <a:prstGeom prst="rect">
            <a:avLst/>
          </a:prstGeom>
          <a:noFill/>
        </p:spPr>
        <p:txBody>
          <a:bodyPr wrap="square" lIns="0" tIns="0" rIns="0" bIns="0" rtlCol="0">
            <a:spAutoFit/>
          </a:bodyPr>
          <a:lstStyle/>
          <a:p>
            <a:pPr marL="285750" indent="-285750">
              <a:buFont typeface="Wingdings" panose="05000000000000000000" pitchFamily="2" charset="2"/>
              <a:buChar char="Ø"/>
            </a:pPr>
            <a:r>
              <a:rPr lang="ru-RU" dirty="0" smtClean="0"/>
              <a:t>парки </a:t>
            </a:r>
            <a:r>
              <a:rPr lang="ru-RU" dirty="0"/>
              <a:t>культуры и отдыха, </a:t>
            </a:r>
            <a:r>
              <a:rPr lang="ru-RU" dirty="0" smtClean="0"/>
              <a:t>торгово-развлекательные центры, аттракционы;</a:t>
            </a:r>
            <a:endParaRPr lang="ru-RU" dirty="0"/>
          </a:p>
          <a:p>
            <a:pPr marL="285750" indent="-285750">
              <a:buFont typeface="Wingdings" panose="05000000000000000000" pitchFamily="2" charset="2"/>
              <a:buChar char="Ø"/>
            </a:pPr>
            <a:r>
              <a:rPr lang="ru-RU" dirty="0" smtClean="0"/>
              <a:t>ночные клубы </a:t>
            </a:r>
            <a:r>
              <a:rPr lang="ru-RU" dirty="0"/>
              <a:t>(</a:t>
            </a:r>
            <a:r>
              <a:rPr lang="ru-RU" dirty="0" smtClean="0"/>
              <a:t>дискотеки) </a:t>
            </a:r>
            <a:r>
              <a:rPr lang="ru-RU" dirty="0"/>
              <a:t>и </a:t>
            </a:r>
            <a:r>
              <a:rPr lang="ru-RU" dirty="0" smtClean="0"/>
              <a:t>иные аналогичные объекты, букмекерские конторы, тотализаторы </a:t>
            </a:r>
            <a:r>
              <a:rPr lang="ru-RU" dirty="0"/>
              <a:t>и их </a:t>
            </a:r>
            <a:r>
              <a:rPr lang="ru-RU" dirty="0" smtClean="0"/>
              <a:t>пункты </a:t>
            </a:r>
            <a:r>
              <a:rPr lang="ru-RU" dirty="0"/>
              <a:t>приема ставок, </a:t>
            </a:r>
            <a:r>
              <a:rPr lang="ru-RU" dirty="0" smtClean="0"/>
              <a:t>кинотеатры </a:t>
            </a:r>
            <a:r>
              <a:rPr lang="ru-RU" dirty="0"/>
              <a:t>(</a:t>
            </a:r>
            <a:r>
              <a:rPr lang="ru-RU" dirty="0" smtClean="0"/>
              <a:t>кинозалы), детские игровые комнаты </a:t>
            </a:r>
            <a:r>
              <a:rPr lang="ru-RU" dirty="0"/>
              <a:t>и </a:t>
            </a:r>
            <a:r>
              <a:rPr lang="ru-RU" dirty="0" smtClean="0"/>
              <a:t>детские развлекательные центры, кальянные и иные развлекательные </a:t>
            </a:r>
            <a:r>
              <a:rPr lang="ru-RU" dirty="0"/>
              <a:t>и </a:t>
            </a:r>
            <a:r>
              <a:rPr lang="ru-RU" dirty="0" smtClean="0"/>
              <a:t>досуговые заведения;</a:t>
            </a:r>
            <a:endParaRPr lang="ru-RU" dirty="0"/>
          </a:p>
          <a:p>
            <a:pPr marL="285750" indent="-285750">
              <a:buFont typeface="Wingdings" panose="05000000000000000000" pitchFamily="2" charset="2"/>
              <a:buChar char="Ø"/>
            </a:pPr>
            <a:r>
              <a:rPr lang="ru-RU" dirty="0" smtClean="0"/>
              <a:t>бани </a:t>
            </a:r>
            <a:r>
              <a:rPr lang="ru-RU"/>
              <a:t>и </a:t>
            </a:r>
            <a:r>
              <a:rPr lang="ru-RU" smtClean="0"/>
              <a:t>душевые</a:t>
            </a:r>
            <a:r>
              <a:rPr lang="ru-RU" dirty="0" smtClean="0"/>
              <a:t>;</a:t>
            </a:r>
            <a:endParaRPr lang="ru-RU" dirty="0"/>
          </a:p>
          <a:p>
            <a:pPr marL="285750" indent="-285750">
              <a:buFont typeface="Wingdings" panose="05000000000000000000" pitchFamily="2" charset="2"/>
              <a:buChar char="Ø"/>
            </a:pPr>
            <a:r>
              <a:rPr lang="ru-RU" dirty="0" smtClean="0"/>
              <a:t>стоматологические клиники (за исключением неотложной помощи/дежурная бригада);</a:t>
            </a:r>
            <a:endParaRPr lang="ru-RU" dirty="0"/>
          </a:p>
          <a:p>
            <a:pPr marL="285750" indent="-285750">
              <a:buFont typeface="Wingdings" panose="05000000000000000000" pitchFamily="2" charset="2"/>
              <a:buChar char="Ø"/>
            </a:pPr>
            <a:r>
              <a:rPr lang="ru-RU" dirty="0" smtClean="0"/>
              <a:t>рестораны, </a:t>
            </a:r>
            <a:r>
              <a:rPr lang="ru-RU" dirty="0"/>
              <a:t>кафе, </a:t>
            </a:r>
            <a:r>
              <a:rPr lang="ru-RU" dirty="0" smtClean="0"/>
              <a:t>столовые, буфеты, бары, закусочные </a:t>
            </a:r>
            <a:r>
              <a:rPr lang="ru-RU" dirty="0"/>
              <a:t>и </a:t>
            </a:r>
            <a:r>
              <a:rPr lang="ru-RU" dirty="0" smtClean="0"/>
              <a:t>иные предприятия </a:t>
            </a:r>
            <a:r>
              <a:rPr lang="ru-RU" dirty="0"/>
              <a:t>общественного </a:t>
            </a:r>
            <a:r>
              <a:rPr lang="ru-RU" dirty="0" smtClean="0"/>
              <a:t>питания (работа на вынос и доставку ВОЗМОЖНА);</a:t>
            </a:r>
            <a:endParaRPr lang="ru-RU" dirty="0"/>
          </a:p>
          <a:p>
            <a:pPr marL="285750" indent="-285750">
              <a:buFont typeface="Wingdings" panose="05000000000000000000" pitchFamily="2" charset="2"/>
              <a:buChar char="Ø"/>
            </a:pPr>
            <a:r>
              <a:rPr lang="ru-RU" dirty="0" smtClean="0"/>
              <a:t>объекты </a:t>
            </a:r>
            <a:r>
              <a:rPr lang="ru-RU" dirty="0"/>
              <a:t>розничной </a:t>
            </a:r>
            <a:r>
              <a:rPr lang="ru-RU" dirty="0" smtClean="0"/>
              <a:t>торговли, кроме товаров первой необходимости и продовольственных товаров (ВОЗМОЖНА доставка); </a:t>
            </a:r>
            <a:r>
              <a:rPr lang="ru-RU" dirty="0" smtClean="0">
                <a:solidFill>
                  <a:schemeClr val="bg2"/>
                </a:solidFill>
              </a:rPr>
              <a:t>внимание! </a:t>
            </a:r>
            <a:r>
              <a:rPr lang="ru-RU" b="1" dirty="0" smtClean="0"/>
              <a:t>ЕСЛИ магазин </a:t>
            </a:r>
            <a:r>
              <a:rPr lang="ru-RU" dirty="0" smtClean="0"/>
              <a:t>торгует </a:t>
            </a:r>
            <a:r>
              <a:rPr lang="ru-RU" b="1" dirty="0" smtClean="0"/>
              <a:t>автозапчастями </a:t>
            </a:r>
            <a:r>
              <a:rPr lang="ru-RU" dirty="0" smtClean="0"/>
              <a:t>как основным видом деятельности, </a:t>
            </a:r>
            <a:r>
              <a:rPr lang="ru-RU" b="1" dirty="0" smtClean="0"/>
              <a:t>и одновременно продает один из видов товаров первой необходимости</a:t>
            </a:r>
            <a:r>
              <a:rPr lang="ru-RU" dirty="0" smtClean="0"/>
              <a:t>, </a:t>
            </a:r>
            <a:r>
              <a:rPr lang="ru-RU" b="1" dirty="0" smtClean="0"/>
              <a:t>он обязан закрыться и вправе осуществлять дистанционную торговлю и доставку; </a:t>
            </a:r>
            <a:endParaRPr lang="ru-RU" b="1" dirty="0"/>
          </a:p>
          <a:p>
            <a:pPr marL="285750" indent="-285750">
              <a:buFont typeface="Wingdings" panose="05000000000000000000" pitchFamily="2" charset="2"/>
              <a:buChar char="Ø"/>
            </a:pPr>
            <a:r>
              <a:rPr lang="ru-RU" dirty="0" smtClean="0"/>
              <a:t>салоны </a:t>
            </a:r>
            <a:r>
              <a:rPr lang="ru-RU" dirty="0"/>
              <a:t>красоты, </a:t>
            </a:r>
            <a:r>
              <a:rPr lang="ru-RU" dirty="0" smtClean="0"/>
              <a:t>косметические, СПА-салоны, массажные салоны, солярии, сауны </a:t>
            </a:r>
            <a:r>
              <a:rPr lang="ru-RU" dirty="0"/>
              <a:t>и </a:t>
            </a:r>
            <a:r>
              <a:rPr lang="ru-RU" dirty="0" smtClean="0"/>
              <a:t>иные объекты, </a:t>
            </a:r>
            <a:r>
              <a:rPr lang="ru-RU" dirty="0"/>
              <a:t>в которых оказываются подобные услуги, предусматривающие очное присутствие гражданина.</a:t>
            </a:r>
          </a:p>
          <a:p>
            <a:endParaRPr lang="ru-RU" b="1" dirty="0">
              <a:solidFill>
                <a:srgbClr val="C00000"/>
              </a:solidFill>
            </a:endParaRPr>
          </a:p>
        </p:txBody>
      </p:sp>
      <p:sp>
        <p:nvSpPr>
          <p:cNvPr id="10" name="Заголовок 2">
            <a:extLst>
              <a:ext uri="{FF2B5EF4-FFF2-40B4-BE49-F238E27FC236}">
                <a16:creationId xmlns:a16="http://schemas.microsoft.com/office/drawing/2014/main" xmlns="" id="{EB59DAB3-9864-9042-AB41-E07B7A37DFF4}"/>
              </a:ext>
            </a:extLst>
          </p:cNvPr>
          <p:cNvSpPr>
            <a:spLocks noGrp="1"/>
          </p:cNvSpPr>
          <p:nvPr>
            <p:ph type="title"/>
          </p:nvPr>
        </p:nvSpPr>
        <p:spPr>
          <a:xfrm>
            <a:off x="1223963" y="98780"/>
            <a:ext cx="4977381" cy="1177245"/>
          </a:xfrm>
        </p:spPr>
        <p:txBody>
          <a:bodyPr/>
          <a:lstStyle/>
          <a:p>
            <a:pPr algn="l"/>
            <a:r>
              <a:rPr lang="ru-RU" dirty="0" smtClean="0"/>
              <a:t/>
            </a:r>
            <a:br>
              <a:rPr lang="ru-RU" dirty="0" smtClean="0"/>
            </a:br>
            <a:r>
              <a:rPr lang="ru-RU" dirty="0" smtClean="0"/>
              <a:t>Вы НЕ РАБОТАЕТЕ, Если организация относится (Постановление губернатора № 108-ПГ): </a:t>
            </a:r>
            <a:endParaRPr lang="ru-RU" dirty="0"/>
          </a:p>
        </p:txBody>
      </p:sp>
    </p:spTree>
    <p:extLst>
      <p:ext uri="{BB962C8B-B14F-4D97-AF65-F5344CB8AC3E}">
        <p14:creationId xmlns:p14="http://schemas.microsoft.com/office/powerpoint/2010/main" xmlns="" val="8657507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2nvrTSmpRLiaXkWeCfZ3d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DbeYApfPuwoZchbD8Uta0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hb8r8ypMbTBjJG.Z23nV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IEFRoemG73AorSyGfu4Al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IEFRoemG73AorSyGfu4Al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IEFRoemG73AorSyGfu4Al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IEFRoemG73AorSyGfu4Al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IEFRoemG73AorSyGfu4Al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IEFRoemG73AorSyGfu4Al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IEFRoemG73AorSyGfu4Alg"/>
</p:tagLst>
</file>

<file path=ppt/theme/theme1.xml><?xml version="1.0" encoding="utf-8"?>
<a:theme xmlns:a="http://schemas.openxmlformats.org/drawingml/2006/main" name="Тема Office">
  <a:themeElements>
    <a:clrScheme name="Пользовательские 16">
      <a:dk1>
        <a:srgbClr val="000000"/>
      </a:dk1>
      <a:lt1>
        <a:srgbClr val="FFFFFF"/>
      </a:lt1>
      <a:dk2>
        <a:srgbClr val="3B2362"/>
      </a:dk2>
      <a:lt2>
        <a:srgbClr val="E20C3C"/>
      </a:lt2>
      <a:accent1>
        <a:srgbClr val="262F81"/>
      </a:accent1>
      <a:accent2>
        <a:srgbClr val="EB4B76"/>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942</Words>
  <Application>Microsoft Office PowerPoint</Application>
  <PresentationFormat>Экран (16:9)</PresentationFormat>
  <Paragraphs>98</Paragraphs>
  <Slides>10</Slides>
  <Notes>5</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10</vt:i4>
      </vt:variant>
    </vt:vector>
  </HeadingPairs>
  <TitlesOfParts>
    <vt:vector size="12" baseType="lpstr">
      <vt:lpstr>Тема Office</vt:lpstr>
      <vt:lpstr>Слайд think-cell</vt:lpstr>
      <vt:lpstr>Слайд 1</vt:lpstr>
      <vt:lpstr>Об объявлении в РФ выходных дней</vt:lpstr>
      <vt:lpstr>Слайд 3</vt:lpstr>
      <vt:lpstr>Слайд 4</vt:lpstr>
      <vt:lpstr> Вы РАБОТАЕТЕ, Если организация является: </vt:lpstr>
      <vt:lpstr> Вы РАБОТАЕТЕ, Если организация является: </vt:lpstr>
      <vt:lpstr> Вы РАБОТАЕТЕ, Если организация является: </vt:lpstr>
      <vt:lpstr> Вы РАБОТАЕТЕ, Если организация относится: </vt:lpstr>
      <vt:lpstr> Вы НЕ РАБОТАЕТЕ, Если организация относится (Постановление губернатора № 108-ПГ): </vt:lpstr>
      <vt:lpstr>Что делать, если организация сомневается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Голованова Александра Николаевна</dc:creator>
  <cp:lastModifiedBy>PolozovaYuN</cp:lastModifiedBy>
  <cp:revision>9</cp:revision>
  <dcterms:modified xsi:type="dcterms:W3CDTF">2020-04-03T13:49:26Z</dcterms:modified>
</cp:coreProperties>
</file>